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368" r:id="rId2"/>
    <p:sldId id="402" r:id="rId3"/>
    <p:sldId id="403" r:id="rId4"/>
    <p:sldId id="404" r:id="rId5"/>
    <p:sldId id="405" r:id="rId6"/>
    <p:sldId id="406" r:id="rId7"/>
    <p:sldId id="407" r:id="rId8"/>
    <p:sldId id="408" r:id="rId9"/>
    <p:sldId id="410" r:id="rId10"/>
    <p:sldId id="308" r:id="rId11"/>
    <p:sldId id="291" r:id="rId12"/>
    <p:sldId id="292" r:id="rId13"/>
    <p:sldId id="336" r:id="rId14"/>
    <p:sldId id="392" r:id="rId15"/>
    <p:sldId id="393" r:id="rId16"/>
    <p:sldId id="394" r:id="rId17"/>
    <p:sldId id="401" r:id="rId18"/>
    <p:sldId id="293" r:id="rId19"/>
    <p:sldId id="337" r:id="rId20"/>
    <p:sldId id="302" r:id="rId21"/>
    <p:sldId id="340" r:id="rId22"/>
    <p:sldId id="369" r:id="rId23"/>
  </p:sldIdLst>
  <p:sldSz cx="9144000" cy="6858000" type="screen4x3"/>
  <p:notesSz cx="6858000" cy="90281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CCCCFF"/>
    <a:srgbClr val="CCFED8"/>
    <a:srgbClr val="FFDBFF"/>
    <a:srgbClr val="FF6633"/>
    <a:srgbClr val="FFFFCC"/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14" autoAdjust="0"/>
    <p:restoredTop sz="90859" autoAdjust="0"/>
  </p:normalViewPr>
  <p:slideViewPr>
    <p:cSldViewPr snapToGrid="0">
      <p:cViewPr varScale="1">
        <p:scale>
          <a:sx n="102" d="100"/>
          <a:sy n="102" d="100"/>
        </p:scale>
        <p:origin x="78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38463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l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-1588"/>
            <a:ext cx="2938462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r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5675"/>
            <a:ext cx="2938463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l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575675"/>
            <a:ext cx="2938462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r" defTabSz="895350">
              <a:defRPr sz="1200">
                <a:latin typeface="Times New Roman" panose="02020603050405020304" pitchFamily="18" charset="0"/>
              </a:defRPr>
            </a:lvl1pPr>
          </a:lstStyle>
          <a:p>
            <a:fld id="{68598027-2379-4302-A816-B5A8E53B5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8742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l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-1588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>
            <a:lvl1pPr algn="r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1575" y="677863"/>
            <a:ext cx="4514850" cy="3382962"/>
          </a:xfrm>
          <a:prstGeom prst="rect">
            <a:avLst/>
          </a:prstGeom>
          <a:noFill/>
          <a:ln w="12699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87838"/>
            <a:ext cx="5029200" cy="406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75675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l" defTabSz="89535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575675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6038" rIns="90488" bIns="46038" numCol="1" anchor="b" anchorCtr="0" compatLnSpc="1">
            <a:prstTxWarp prst="textNoShape">
              <a:avLst/>
            </a:prstTxWarp>
          </a:bodyPr>
          <a:lstStyle>
            <a:lvl1pPr algn="r" defTabSz="895350">
              <a:defRPr sz="1200">
                <a:latin typeface="Times New Roman" panose="02020603050405020304" pitchFamily="18" charset="0"/>
              </a:defRPr>
            </a:lvl1pPr>
          </a:lstStyle>
          <a:p>
            <a:fld id="{4090BA17-8C97-462D-8587-8076443A9B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033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2438" algn="l" defTabSz="8953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04875" algn="l" defTabSz="8953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55725" algn="l" defTabSz="8953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08163" algn="l" defTabSz="8953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FFDF7F2-909B-42B0-AA71-54E75EA022C7}" type="slidenum">
              <a:rPr lang="en-US" altLang="en-US"/>
              <a:pPr algn="r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06316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60A488F-4A1C-4223-A888-FD76C5BF76DD}" type="slidenum">
              <a:rPr lang="en-US" altLang="en-US"/>
              <a:pPr algn="r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84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539747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5B287A0-0B7F-4F61-AD52-E7FC3DF79F48}" type="slidenum">
              <a:rPr lang="en-US" altLang="en-US"/>
              <a:pPr algn="r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445731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FB8C7A5-0917-49CD-ABCC-D2AFBAB39B15}" type="slidenum">
              <a:rPr lang="en-US" altLang="en-US"/>
              <a:pPr algn="r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27738200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DC8D029-44C4-4B74-B30B-583363A46C26}" type="slidenum">
              <a:rPr lang="en-US" altLang="en-US"/>
              <a:pPr algn="r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78869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32315AE-7558-44CA-90AB-70C4BBCECF38}" type="slidenum">
              <a:rPr lang="en-US" altLang="en-US"/>
              <a:pPr algn="r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90598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7C3E1FA-D8A2-4A94-96FE-B5BC7A1E777F}" type="slidenum">
              <a:rPr lang="en-US" altLang="en-US"/>
              <a:pPr algn="r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2098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577940E-E4D3-4456-8C45-4156388B895D}" type="slidenum">
              <a:rPr lang="en-US" altLang="en-US"/>
              <a:pPr algn="r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16025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E94A225-F04F-4EC8-A90A-B077D7FFD251}" type="slidenum">
              <a:rPr lang="en-US" altLang="en-US"/>
              <a:pPr algn="r"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02221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DF4FC8D-55DF-4F9B-9AD2-05A2D48E6B1A}" type="slidenum">
              <a:rPr lang="en-US" altLang="en-US"/>
              <a:pPr algn="r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657794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2068FA3-5DCB-4642-8660-5330AE4674A6}" type="slidenum">
              <a:rPr lang="en-US" altLang="en-US"/>
              <a:pPr algn="r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7386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44ADC-2171-4666-A2F7-B0C559CE385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136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7237993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503E733-D502-44DB-95AE-6DDF2D2CC822}" type="slidenum">
              <a:rPr lang="en-US" altLang="en-US"/>
              <a:pPr algn="r"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13039149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B3F56E1-A1CC-4E59-BDEE-39394178A6F6}" type="slidenum">
              <a:rPr lang="en-US" altLang="en-US"/>
              <a:pPr algn="r"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393328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defTabSz="8953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779EA3D-7C29-44C5-935F-9268896AA33D}" type="slidenum">
              <a:rPr lang="en-US" altLang="en-US"/>
              <a:pPr algn="r"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60036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48A390-DE1D-455F-AC12-4C04C8FF4CC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508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396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A9958-2591-4B32-A4F9-ADAB5346E2F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19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224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E06BA-2F15-4F4F-AF46-A042B05BDC7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62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17CFF-A1E1-44FF-8F08-27AAB7ADF9A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53954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39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11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AC24A-2DE7-45A1-9D04-8C4D435E533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 cap="flat"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046402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A7792-4079-4C38-8C25-B910BB294A7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8082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21732-57B3-4203-BECA-2B9A4821F5F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7863"/>
            <a:ext cx="4511675" cy="3382962"/>
          </a:xfrm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455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7375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9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211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6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7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479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47800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78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4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11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9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1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3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51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871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4111625"/>
            <a:ext cx="4837112" cy="4996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3444" y="381000"/>
            <a:ext cx="4837112" cy="362783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3444" y="4678363"/>
            <a:ext cx="4837112" cy="7096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833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5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ottomWaves_whit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2613"/>
            <a:ext cx="914400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12" descr="NA logo horziontal cmy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48400"/>
            <a:ext cx="26670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676275"/>
            <a:ext cx="8201025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CA" sz="3200" b="1" dirty="0">
                <a:solidFill>
                  <a:schemeClr val="bg1"/>
                </a:solidFill>
                <a:latin typeface="Arial" charset="0"/>
              </a:rPr>
              <a:t>EP2150 - Entrepreneurship</a:t>
            </a:r>
          </a:p>
          <a:p>
            <a:pPr algn="r">
              <a:defRPr/>
            </a:pPr>
            <a:r>
              <a:rPr lang="en-CA" sz="2400" dirty="0" smtClean="0">
                <a:solidFill>
                  <a:schemeClr val="bg1"/>
                </a:solidFill>
                <a:latin typeface="Arial" charset="0"/>
              </a:rPr>
              <a:t>Financials</a:t>
            </a:r>
            <a:endParaRPr lang="en-CA" dirty="0">
              <a:latin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solidFill>
                  <a:schemeClr val="bg1"/>
                </a:solidFill>
                <a:latin typeface="Arial" charset="0"/>
              </a:rPr>
              <a:t>Sources of Financing for a small business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solidFill>
                  <a:schemeClr val="bg1"/>
                </a:solidFill>
                <a:latin typeface="Arial" charset="0"/>
              </a:rPr>
              <a:t>Distinguish between Debt and Equity Financing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solidFill>
                  <a:schemeClr val="bg1"/>
                </a:solidFill>
                <a:latin typeface="Arial" charset="0"/>
              </a:rPr>
              <a:t>Describe </a:t>
            </a:r>
            <a:r>
              <a:rPr lang="en-CA" dirty="0">
                <a:solidFill>
                  <a:schemeClr val="bg1"/>
                </a:solidFill>
                <a:latin typeface="Arial" charset="0"/>
              </a:rPr>
              <a:t>the importance of financial statements for small business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chemeClr val="bg1"/>
                </a:solidFill>
                <a:latin typeface="Arial" charset="0"/>
              </a:rPr>
              <a:t>Explain the differences between financial statements for big business and small business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chemeClr val="bg1"/>
                </a:solidFill>
                <a:latin typeface="Arial" charset="0"/>
              </a:rPr>
              <a:t>Explain how the balance sheet, income statement and cash flow statement are constructed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chemeClr val="bg1"/>
                </a:solidFill>
                <a:latin typeface="Arial" charset="0"/>
              </a:rPr>
              <a:t>Create a balance sheet, income statement, and statement of cash flow for a small business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CA" dirty="0" smtClean="0">
                <a:solidFill>
                  <a:schemeClr val="bg1"/>
                </a:solidFill>
                <a:latin typeface="Arial" charset="0"/>
              </a:rPr>
              <a:t>Construct </a:t>
            </a:r>
            <a:r>
              <a:rPr lang="en-CA" dirty="0">
                <a:solidFill>
                  <a:schemeClr val="bg1"/>
                </a:solidFill>
                <a:latin typeface="Arial" charset="0"/>
              </a:rPr>
              <a:t>a projected income statement for a small business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84163"/>
            <a:ext cx="7772400" cy="939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600" smtClean="0"/>
              <a:t>Estimating Operating Results</a:t>
            </a:r>
            <a:endParaRPr lang="en-US" altLang="en-US" sz="2800" smtClean="0"/>
          </a:p>
        </p:txBody>
      </p:sp>
      <p:grpSp>
        <p:nvGrpSpPr>
          <p:cNvPr id="3075" name="Group 39"/>
          <p:cNvGrpSpPr>
            <a:grpSpLocks/>
          </p:cNvGrpSpPr>
          <p:nvPr/>
        </p:nvGrpSpPr>
        <p:grpSpPr bwMode="auto">
          <a:xfrm>
            <a:off x="1595438" y="1117600"/>
            <a:ext cx="5727700" cy="4279900"/>
            <a:chOff x="1004" y="1084"/>
            <a:chExt cx="3608" cy="2696"/>
          </a:xfrm>
        </p:grpSpPr>
        <p:sp>
          <p:nvSpPr>
            <p:cNvPr id="3076" name="Line 3"/>
            <p:cNvSpPr>
              <a:spLocks noChangeShapeType="1"/>
            </p:cNvSpPr>
            <p:nvPr/>
          </p:nvSpPr>
          <p:spPr bwMode="auto">
            <a:xfrm>
              <a:off x="1512" y="3296"/>
              <a:ext cx="0" cy="10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7" name="Line 4"/>
            <p:cNvSpPr>
              <a:spLocks noChangeShapeType="1"/>
            </p:cNvSpPr>
            <p:nvPr/>
          </p:nvSpPr>
          <p:spPr bwMode="auto">
            <a:xfrm>
              <a:off x="4112" y="3296"/>
              <a:ext cx="0" cy="10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grpSp>
          <p:nvGrpSpPr>
            <p:cNvPr id="3078" name="Group 7"/>
            <p:cNvGrpSpPr>
              <a:grpSpLocks/>
            </p:cNvGrpSpPr>
            <p:nvPr/>
          </p:nvGrpSpPr>
          <p:grpSpPr bwMode="auto">
            <a:xfrm>
              <a:off x="1556" y="1084"/>
              <a:ext cx="2504" cy="264"/>
              <a:chOff x="1556" y="1084"/>
              <a:chExt cx="2504" cy="264"/>
            </a:xfrm>
          </p:grpSpPr>
          <p:sp>
            <p:nvSpPr>
              <p:cNvPr id="3110" name="AutoShape 5"/>
              <p:cNvSpPr>
                <a:spLocks noChangeArrowheads="1"/>
              </p:cNvSpPr>
              <p:nvPr/>
            </p:nvSpPr>
            <p:spPr bwMode="auto">
              <a:xfrm>
                <a:off x="1556" y="1084"/>
                <a:ext cx="2504" cy="26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11" name="Rectangle 6"/>
              <p:cNvSpPr>
                <a:spLocks noChangeArrowheads="1"/>
              </p:cNvSpPr>
              <p:nvPr/>
            </p:nvSpPr>
            <p:spPr bwMode="auto">
              <a:xfrm>
                <a:off x="2283" y="1120"/>
                <a:ext cx="1051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>Conduct Research</a:t>
                </a:r>
              </a:p>
            </p:txBody>
          </p:sp>
        </p:grpSp>
        <p:grpSp>
          <p:nvGrpSpPr>
            <p:cNvPr id="3079" name="Group 10"/>
            <p:cNvGrpSpPr>
              <a:grpSpLocks/>
            </p:cNvGrpSpPr>
            <p:nvPr/>
          </p:nvGrpSpPr>
          <p:grpSpPr bwMode="auto">
            <a:xfrm>
              <a:off x="1556" y="1508"/>
              <a:ext cx="2504" cy="264"/>
              <a:chOff x="1556" y="1508"/>
              <a:chExt cx="2504" cy="264"/>
            </a:xfrm>
          </p:grpSpPr>
          <p:sp>
            <p:nvSpPr>
              <p:cNvPr id="3108" name="AutoShape 8"/>
              <p:cNvSpPr>
                <a:spLocks noChangeArrowheads="1"/>
              </p:cNvSpPr>
              <p:nvPr/>
            </p:nvSpPr>
            <p:spPr bwMode="auto">
              <a:xfrm>
                <a:off x="1556" y="1508"/>
                <a:ext cx="2504" cy="26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09" name="Rectangle 9"/>
              <p:cNvSpPr>
                <a:spLocks noChangeArrowheads="1"/>
              </p:cNvSpPr>
              <p:nvPr/>
            </p:nvSpPr>
            <p:spPr bwMode="auto">
              <a:xfrm>
                <a:off x="1757" y="1544"/>
                <a:ext cx="210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>Estimate one-time start-up expenditures</a:t>
                </a:r>
              </a:p>
            </p:txBody>
          </p:sp>
        </p:grpSp>
        <p:grpSp>
          <p:nvGrpSpPr>
            <p:cNvPr id="3080" name="Group 13"/>
            <p:cNvGrpSpPr>
              <a:grpSpLocks/>
            </p:cNvGrpSpPr>
            <p:nvPr/>
          </p:nvGrpSpPr>
          <p:grpSpPr bwMode="auto">
            <a:xfrm>
              <a:off x="1556" y="1948"/>
              <a:ext cx="2504" cy="264"/>
              <a:chOff x="1556" y="1948"/>
              <a:chExt cx="2504" cy="264"/>
            </a:xfrm>
          </p:grpSpPr>
          <p:sp>
            <p:nvSpPr>
              <p:cNvPr id="3106" name="AutoShape 11"/>
              <p:cNvSpPr>
                <a:spLocks noChangeArrowheads="1"/>
              </p:cNvSpPr>
              <p:nvPr/>
            </p:nvSpPr>
            <p:spPr bwMode="auto">
              <a:xfrm>
                <a:off x="1556" y="1948"/>
                <a:ext cx="2504" cy="26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07" name="Rectangle 12"/>
              <p:cNvSpPr>
                <a:spLocks noChangeArrowheads="1"/>
              </p:cNvSpPr>
              <p:nvPr/>
            </p:nvSpPr>
            <p:spPr bwMode="auto">
              <a:xfrm>
                <a:off x="1574" y="1984"/>
                <a:ext cx="246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>Estimate expected monthly operating expenses</a:t>
                </a:r>
              </a:p>
            </p:txBody>
          </p:sp>
        </p:grpSp>
        <p:grpSp>
          <p:nvGrpSpPr>
            <p:cNvPr id="3081" name="Group 16"/>
            <p:cNvGrpSpPr>
              <a:grpSpLocks/>
            </p:cNvGrpSpPr>
            <p:nvPr/>
          </p:nvGrpSpPr>
          <p:grpSpPr bwMode="auto">
            <a:xfrm>
              <a:off x="1556" y="2387"/>
              <a:ext cx="2504" cy="264"/>
              <a:chOff x="1556" y="2387"/>
              <a:chExt cx="2504" cy="264"/>
            </a:xfrm>
          </p:grpSpPr>
          <p:sp>
            <p:nvSpPr>
              <p:cNvPr id="3104" name="AutoShape 14"/>
              <p:cNvSpPr>
                <a:spLocks noChangeArrowheads="1"/>
              </p:cNvSpPr>
              <p:nvPr/>
            </p:nvSpPr>
            <p:spPr bwMode="auto">
              <a:xfrm>
                <a:off x="1556" y="2387"/>
                <a:ext cx="2504" cy="26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05" name="Rectangle 15"/>
              <p:cNvSpPr>
                <a:spLocks noChangeArrowheads="1"/>
              </p:cNvSpPr>
              <p:nvPr/>
            </p:nvSpPr>
            <p:spPr bwMode="auto">
              <a:xfrm>
                <a:off x="1767" y="2423"/>
                <a:ext cx="208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>Develop short-term financial projections</a:t>
                </a:r>
              </a:p>
            </p:txBody>
          </p:sp>
        </p:grpSp>
        <p:grpSp>
          <p:nvGrpSpPr>
            <p:cNvPr id="3082" name="Group 19"/>
            <p:cNvGrpSpPr>
              <a:grpSpLocks/>
            </p:cNvGrpSpPr>
            <p:nvPr/>
          </p:nvGrpSpPr>
          <p:grpSpPr bwMode="auto">
            <a:xfrm>
              <a:off x="1556" y="3516"/>
              <a:ext cx="2504" cy="264"/>
              <a:chOff x="1556" y="3516"/>
              <a:chExt cx="2504" cy="264"/>
            </a:xfrm>
          </p:grpSpPr>
          <p:sp>
            <p:nvSpPr>
              <p:cNvPr id="3102" name="AutoShape 17"/>
              <p:cNvSpPr>
                <a:spLocks noChangeArrowheads="1"/>
              </p:cNvSpPr>
              <p:nvPr/>
            </p:nvSpPr>
            <p:spPr bwMode="auto">
              <a:xfrm>
                <a:off x="1556" y="3516"/>
                <a:ext cx="2504" cy="26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03" name="Rectangle 18"/>
              <p:cNvSpPr>
                <a:spLocks noChangeArrowheads="1"/>
              </p:cNvSpPr>
              <p:nvPr/>
            </p:nvSpPr>
            <p:spPr bwMode="auto">
              <a:xfrm>
                <a:off x="1953" y="3552"/>
                <a:ext cx="171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>Determine your breakeven point</a:t>
                </a:r>
              </a:p>
            </p:txBody>
          </p:sp>
        </p:grpSp>
        <p:grpSp>
          <p:nvGrpSpPr>
            <p:cNvPr id="3083" name="Group 29"/>
            <p:cNvGrpSpPr>
              <a:grpSpLocks/>
            </p:cNvGrpSpPr>
            <p:nvPr/>
          </p:nvGrpSpPr>
          <p:grpSpPr bwMode="auto">
            <a:xfrm>
              <a:off x="1004" y="2884"/>
              <a:ext cx="3608" cy="424"/>
              <a:chOff x="1004" y="2884"/>
              <a:chExt cx="3608" cy="424"/>
            </a:xfrm>
          </p:grpSpPr>
          <p:grpSp>
            <p:nvGrpSpPr>
              <p:cNvPr id="3093" name="Group 22"/>
              <p:cNvGrpSpPr>
                <a:grpSpLocks/>
              </p:cNvGrpSpPr>
              <p:nvPr/>
            </p:nvGrpSpPr>
            <p:grpSpPr bwMode="auto">
              <a:xfrm>
                <a:off x="2252" y="2884"/>
                <a:ext cx="1096" cy="424"/>
                <a:chOff x="2252" y="2884"/>
                <a:chExt cx="1096" cy="424"/>
              </a:xfrm>
            </p:grpSpPr>
            <p:sp>
              <p:nvSpPr>
                <p:cNvPr id="3100" name="AutoShape 20"/>
                <p:cNvSpPr>
                  <a:spLocks noChangeArrowheads="1"/>
                </p:cNvSpPr>
                <p:nvPr/>
              </p:nvSpPr>
              <p:spPr bwMode="auto">
                <a:xfrm>
                  <a:off x="2252" y="2884"/>
                  <a:ext cx="1096" cy="424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CA" altLang="en-US" sz="1600">
                    <a:solidFill>
                      <a:schemeClr val="tx1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01" name="Rectangle 21"/>
                <p:cNvSpPr>
                  <a:spLocks noChangeArrowheads="1"/>
                </p:cNvSpPr>
                <p:nvPr/>
              </p:nvSpPr>
              <p:spPr bwMode="auto">
                <a:xfrm>
                  <a:off x="2400" y="2933"/>
                  <a:ext cx="801" cy="3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Forecast your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cash flow</a:t>
                  </a:r>
                </a:p>
              </p:txBody>
            </p:sp>
          </p:grpSp>
          <p:grpSp>
            <p:nvGrpSpPr>
              <p:cNvPr id="3094" name="Group 25"/>
              <p:cNvGrpSpPr>
                <a:grpSpLocks/>
              </p:cNvGrpSpPr>
              <p:nvPr/>
            </p:nvGrpSpPr>
            <p:grpSpPr bwMode="auto">
              <a:xfrm>
                <a:off x="1004" y="2884"/>
                <a:ext cx="1096" cy="424"/>
                <a:chOff x="1004" y="2884"/>
                <a:chExt cx="1096" cy="424"/>
              </a:xfrm>
            </p:grpSpPr>
            <p:sp>
              <p:nvSpPr>
                <p:cNvPr id="3098" name="AutoShape 23"/>
                <p:cNvSpPr>
                  <a:spLocks noChangeArrowheads="1"/>
                </p:cNvSpPr>
                <p:nvPr/>
              </p:nvSpPr>
              <p:spPr bwMode="auto">
                <a:xfrm>
                  <a:off x="1004" y="2884"/>
                  <a:ext cx="1096" cy="424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CA" altLang="en-US" sz="1600">
                    <a:solidFill>
                      <a:schemeClr val="tx1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99" name="Rectangle 24"/>
                <p:cNvSpPr>
                  <a:spLocks noChangeArrowheads="1"/>
                </p:cNvSpPr>
                <p:nvPr/>
              </p:nvSpPr>
              <p:spPr bwMode="auto">
                <a:xfrm>
                  <a:off x="1052" y="2933"/>
                  <a:ext cx="1000" cy="3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Pro forma 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income statement</a:t>
                  </a:r>
                </a:p>
              </p:txBody>
            </p:sp>
          </p:grpSp>
          <p:grpSp>
            <p:nvGrpSpPr>
              <p:cNvPr id="3095" name="Group 28"/>
              <p:cNvGrpSpPr>
                <a:grpSpLocks/>
              </p:cNvGrpSpPr>
              <p:nvPr/>
            </p:nvGrpSpPr>
            <p:grpSpPr bwMode="auto">
              <a:xfrm>
                <a:off x="3516" y="2884"/>
                <a:ext cx="1096" cy="424"/>
                <a:chOff x="3516" y="2884"/>
                <a:chExt cx="1096" cy="424"/>
              </a:xfrm>
            </p:grpSpPr>
            <p:sp>
              <p:nvSpPr>
                <p:cNvPr id="3096" name="AutoShape 26"/>
                <p:cNvSpPr>
                  <a:spLocks noChangeArrowheads="1"/>
                </p:cNvSpPr>
                <p:nvPr/>
              </p:nvSpPr>
              <p:spPr bwMode="auto">
                <a:xfrm>
                  <a:off x="3516" y="2884"/>
                  <a:ext cx="1096" cy="424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CA" altLang="en-US" sz="1600">
                    <a:solidFill>
                      <a:schemeClr val="tx1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97" name="Rectangle 27"/>
                <p:cNvSpPr>
                  <a:spLocks noChangeArrowheads="1"/>
                </p:cNvSpPr>
                <p:nvPr/>
              </p:nvSpPr>
              <p:spPr bwMode="auto">
                <a:xfrm>
                  <a:off x="3658" y="2933"/>
                  <a:ext cx="813" cy="3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>
                  <a:lvl1pPr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1pPr>
                  <a:lvl2pPr marL="742950" indent="-28575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2pPr>
                  <a:lvl3pPr marL="11430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3pPr>
                  <a:lvl4pPr marL="16002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4pPr>
                  <a:lvl5pPr marL="2057400" indent="-228600" algn="l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Pro forma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solidFill>
                        <a:schemeClr val="tx1"/>
                      </a:solidFill>
                      <a:latin typeface="Arial" panose="020B0604020202020204" pitchFamily="34" charset="0"/>
                    </a:rPr>
                    <a:t>balance sheet</a:t>
                  </a:r>
                </a:p>
              </p:txBody>
            </p:sp>
          </p:grpSp>
        </p:grpSp>
        <p:sp>
          <p:nvSpPr>
            <p:cNvPr id="3084" name="Line 30"/>
            <p:cNvSpPr>
              <a:spLocks noChangeShapeType="1"/>
            </p:cNvSpPr>
            <p:nvPr/>
          </p:nvSpPr>
          <p:spPr bwMode="auto">
            <a:xfrm>
              <a:off x="1524" y="2768"/>
              <a:ext cx="2568" cy="0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5" name="Line 31"/>
            <p:cNvSpPr>
              <a:spLocks noChangeShapeType="1"/>
            </p:cNvSpPr>
            <p:nvPr/>
          </p:nvSpPr>
          <p:spPr bwMode="auto">
            <a:xfrm>
              <a:off x="1524" y="3408"/>
              <a:ext cx="2568" cy="0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6" name="Line 32"/>
            <p:cNvSpPr>
              <a:spLocks noChangeShapeType="1"/>
            </p:cNvSpPr>
            <p:nvPr/>
          </p:nvSpPr>
          <p:spPr bwMode="auto">
            <a:xfrm>
              <a:off x="2808" y="1360"/>
              <a:ext cx="0" cy="14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7" name="Line 33"/>
            <p:cNvSpPr>
              <a:spLocks noChangeShapeType="1"/>
            </p:cNvSpPr>
            <p:nvPr/>
          </p:nvSpPr>
          <p:spPr bwMode="auto">
            <a:xfrm>
              <a:off x="2808" y="1792"/>
              <a:ext cx="0" cy="14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8" name="Line 34"/>
            <p:cNvSpPr>
              <a:spLocks noChangeShapeType="1"/>
            </p:cNvSpPr>
            <p:nvPr/>
          </p:nvSpPr>
          <p:spPr bwMode="auto">
            <a:xfrm>
              <a:off x="2808" y="2648"/>
              <a:ext cx="0" cy="240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9" name="Line 35"/>
            <p:cNvSpPr>
              <a:spLocks noChangeShapeType="1"/>
            </p:cNvSpPr>
            <p:nvPr/>
          </p:nvSpPr>
          <p:spPr bwMode="auto">
            <a:xfrm>
              <a:off x="2808" y="2232"/>
              <a:ext cx="0" cy="14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0" name="Line 36"/>
            <p:cNvSpPr>
              <a:spLocks noChangeShapeType="1"/>
            </p:cNvSpPr>
            <p:nvPr/>
          </p:nvSpPr>
          <p:spPr bwMode="auto">
            <a:xfrm>
              <a:off x="2808" y="3320"/>
              <a:ext cx="0" cy="208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1" name="Line 37"/>
            <p:cNvSpPr>
              <a:spLocks noChangeShapeType="1"/>
            </p:cNvSpPr>
            <p:nvPr/>
          </p:nvSpPr>
          <p:spPr bwMode="auto">
            <a:xfrm>
              <a:off x="1520" y="2768"/>
              <a:ext cx="0" cy="14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2" name="Line 38"/>
            <p:cNvSpPr>
              <a:spLocks noChangeShapeType="1"/>
            </p:cNvSpPr>
            <p:nvPr/>
          </p:nvSpPr>
          <p:spPr bwMode="auto">
            <a:xfrm>
              <a:off x="4104" y="2776"/>
              <a:ext cx="0" cy="144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7913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3200" dirty="0" smtClean="0"/>
              <a:t>Sample Pro Forma Income Statement</a:t>
            </a:r>
          </a:p>
        </p:txBody>
      </p:sp>
      <p:grpSp>
        <p:nvGrpSpPr>
          <p:cNvPr id="4099" name="Group 6"/>
          <p:cNvGrpSpPr>
            <a:grpSpLocks/>
          </p:cNvGrpSpPr>
          <p:nvPr/>
        </p:nvGrpSpPr>
        <p:grpSpPr bwMode="auto">
          <a:xfrm>
            <a:off x="1492250" y="1204863"/>
            <a:ext cx="6159500" cy="4267200"/>
            <a:chOff x="980" y="1044"/>
            <a:chExt cx="3880" cy="2688"/>
          </a:xfrm>
        </p:grpSpPr>
        <p:sp>
          <p:nvSpPr>
            <p:cNvPr id="4100" name="Rectangle 3"/>
            <p:cNvSpPr>
              <a:spLocks noChangeArrowheads="1"/>
            </p:cNvSpPr>
            <p:nvPr/>
          </p:nvSpPr>
          <p:spPr bwMode="auto">
            <a:xfrm>
              <a:off x="980" y="1044"/>
              <a:ext cx="3880" cy="2688"/>
            </a:xfrm>
            <a:prstGeom prst="rect">
              <a:avLst/>
            </a:prstGeom>
            <a:solidFill>
              <a:srgbClr val="FF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CA" altLang="en-US" sz="16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01" name="Rectangle 4"/>
            <p:cNvSpPr>
              <a:spLocks noChangeArrowheads="1"/>
            </p:cNvSpPr>
            <p:nvPr/>
          </p:nvSpPr>
          <p:spPr bwMode="auto">
            <a:xfrm>
              <a:off x="1923" y="1262"/>
              <a:ext cx="1995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TOUGH GUYS SPORTING GOODS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PRO FORMA INCOME STATEMENT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For the year ending [date]</a:t>
              </a:r>
            </a:p>
          </p:txBody>
        </p:sp>
        <p:sp>
          <p:nvSpPr>
            <p:cNvPr id="4102" name="Rectangle 5"/>
            <p:cNvSpPr>
              <a:spLocks noChangeArrowheads="1"/>
            </p:cNvSpPr>
            <p:nvPr/>
          </p:nvSpPr>
          <p:spPr bwMode="auto">
            <a:xfrm>
              <a:off x="1134" y="1974"/>
              <a:ext cx="3572" cy="1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457200" algn="l"/>
                  <a:tab pos="4114800" algn="r"/>
                  <a:tab pos="50292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Net sales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$833,333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(A)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Less: Cost of goods sold: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Beginning inventory	$220,000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Plus: Net purchases	</a:t>
              </a:r>
              <a:r>
                <a:rPr lang="en-US" altLang="en-US" sz="1400" u="sng">
                  <a:solidFill>
                    <a:schemeClr val="tx1"/>
                  </a:solidFill>
                  <a:latin typeface="Arial" panose="020B0604020202020204" pitchFamily="34" charset="0"/>
                </a:rPr>
                <a:t>  555,647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Goods available for sale	$775,647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Less: Ending inventory	 </a:t>
              </a:r>
              <a:r>
                <a:rPr lang="en-US" altLang="en-US" sz="1400" u="sng">
                  <a:solidFill>
                    <a:schemeClr val="tx1"/>
                  </a:solidFill>
                  <a:latin typeface="Arial" panose="020B0604020202020204" pitchFamily="34" charset="0"/>
                </a:rPr>
                <a:t>  231,481</a:t>
              </a:r>
              <a:endParaRPr lang="en-US" altLang="en-US" sz="140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Cost of goods sold		</a:t>
              </a:r>
              <a:r>
                <a:rPr lang="en-US" altLang="en-US" sz="1400" u="sng">
                  <a:solidFill>
                    <a:schemeClr val="tx1"/>
                  </a:solidFill>
                  <a:latin typeface="Arial" panose="020B0604020202020204" pitchFamily="34" charset="0"/>
                </a:rPr>
                <a:t>  </a:t>
              </a:r>
              <a:r>
                <a:rPr lang="en-US" altLang="en-US" sz="1400" b="1" u="sng">
                  <a:solidFill>
                    <a:schemeClr val="tx1"/>
                  </a:solidFill>
                  <a:latin typeface="Arial" panose="020B0604020202020204" pitchFamily="34" charset="0"/>
                </a:rPr>
                <a:t>544,166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(B)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Gross margin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$289,167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(C)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Operating expenses		</a:t>
              </a:r>
              <a:r>
                <a:rPr lang="en-US" altLang="en-US" sz="1400" u="sng">
                  <a:solidFill>
                    <a:schemeClr val="tx1"/>
                  </a:solidFill>
                  <a:latin typeface="Arial" panose="020B0604020202020204" pitchFamily="34" charset="0"/>
                </a:rPr>
                <a:t>  </a:t>
              </a:r>
              <a:r>
                <a:rPr lang="en-US" altLang="en-US" sz="1400" b="1" u="sng">
                  <a:solidFill>
                    <a:schemeClr val="tx1"/>
                  </a:solidFill>
                  <a:latin typeface="Arial" panose="020B0604020202020204" pitchFamily="34" charset="0"/>
                </a:rPr>
                <a:t>274,167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(D)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Net Profit (Loss) Before Income Tax		$  15,000	(E)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49300" y="212726"/>
            <a:ext cx="7772400" cy="635000"/>
          </a:xfrm>
          <a:noFill/>
        </p:spPr>
        <p:txBody>
          <a:bodyPr/>
          <a:lstStyle/>
          <a:p>
            <a:pPr eaLnBrk="1" hangingPunct="1"/>
            <a:r>
              <a:rPr lang="en-US" altLang="en-US" sz="3200" dirty="0" smtClean="0"/>
              <a:t>Completed Pro Forma Income Statement</a:t>
            </a:r>
          </a:p>
        </p:txBody>
      </p:sp>
      <p:grpSp>
        <p:nvGrpSpPr>
          <p:cNvPr id="5123" name="Group 7"/>
          <p:cNvGrpSpPr>
            <a:grpSpLocks/>
          </p:cNvGrpSpPr>
          <p:nvPr/>
        </p:nvGrpSpPr>
        <p:grpSpPr bwMode="auto">
          <a:xfrm>
            <a:off x="1565275" y="847725"/>
            <a:ext cx="7035800" cy="5430837"/>
            <a:chOff x="986" y="534"/>
            <a:chExt cx="4432" cy="3421"/>
          </a:xfrm>
        </p:grpSpPr>
        <p:sp>
          <p:nvSpPr>
            <p:cNvPr id="5124" name="Rectangle 3"/>
            <p:cNvSpPr>
              <a:spLocks noChangeArrowheads="1"/>
            </p:cNvSpPr>
            <p:nvPr/>
          </p:nvSpPr>
          <p:spPr bwMode="auto">
            <a:xfrm>
              <a:off x="986" y="534"/>
              <a:ext cx="3880" cy="3145"/>
            </a:xfrm>
            <a:prstGeom prst="rect">
              <a:avLst/>
            </a:prstGeom>
            <a:solidFill>
              <a:srgbClr val="FF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CA" altLang="en-US" sz="16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25" name="Rectangle 4"/>
            <p:cNvSpPr>
              <a:spLocks noChangeArrowheads="1"/>
            </p:cNvSpPr>
            <p:nvPr/>
          </p:nvSpPr>
          <p:spPr bwMode="auto">
            <a:xfrm>
              <a:off x="1928" y="651"/>
              <a:ext cx="1995" cy="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TOUGH GUYS SPORTING GOODS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PRO FORMA INCOME STATEMENT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For the Year (date)</a:t>
              </a:r>
            </a:p>
          </p:txBody>
        </p:sp>
        <p:sp>
          <p:nvSpPr>
            <p:cNvPr id="5126" name="Rectangle 5"/>
            <p:cNvSpPr>
              <a:spLocks noChangeArrowheads="1"/>
            </p:cNvSpPr>
            <p:nvPr/>
          </p:nvSpPr>
          <p:spPr bwMode="auto">
            <a:xfrm>
              <a:off x="1134" y="1072"/>
              <a:ext cx="3572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864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1. 	Gross Sales		$833,333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2. 	Less: Cash Discounts		</a:t>
              </a:r>
              <a:r>
                <a:rPr lang="en-US" altLang="en-US" sz="1200" u="sng" dirty="0">
                  <a:solidFill>
                    <a:schemeClr val="tx1"/>
                  </a:solidFill>
                  <a:latin typeface="Arial" panose="020B0604020202020204" pitchFamily="34" charset="0"/>
                </a:rPr>
                <a:t>             0</a:t>
              </a:r>
              <a:endParaRPr lang="en-US" altLang="en-US" sz="12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	A. 	NET SALES		833,333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	Cost of Goods Sold: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3.	Beginning Inventory	$220,000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4. 	Plus: Net Purchases	</a:t>
              </a:r>
              <a:r>
                <a:rPr lang="en-US" altLang="en-US" sz="1200" u="sng" dirty="0">
                  <a:solidFill>
                    <a:schemeClr val="tx1"/>
                  </a:solidFill>
                  <a:latin typeface="Arial" panose="020B0604020202020204" pitchFamily="34" charset="0"/>
                </a:rPr>
                <a:t> 555,647</a:t>
              </a:r>
              <a:endParaRPr lang="en-US" altLang="en-US" sz="12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5.	Total Available for Sale	$775,647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6.	Less: Ending Inventory	</a:t>
              </a:r>
              <a:r>
                <a:rPr lang="en-US" altLang="en-US" sz="1200" u="sng" dirty="0">
                  <a:solidFill>
                    <a:schemeClr val="tx1"/>
                  </a:solidFill>
                  <a:latin typeface="Arial" panose="020B0604020202020204" pitchFamily="34" charset="0"/>
                </a:rPr>
                <a:t>  231,481</a:t>
              </a: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B. COST OF GOODS SOLD</a:t>
              </a: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	</a:t>
              </a:r>
              <a:r>
                <a:rPr lang="en-US" altLang="en-US" sz="1200" b="1" u="sng" dirty="0">
                  <a:solidFill>
                    <a:schemeClr val="tx1"/>
                  </a:solidFill>
                  <a:latin typeface="Arial" panose="020B0604020202020204" pitchFamily="34" charset="0"/>
                </a:rPr>
                <a:t>$544,166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C. GROSS MARGIN</a:t>
              </a: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	</a:t>
              </a: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$289,167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	Less: Variable Expenses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7.	Owner’s Salary		40,000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8.	Employees’ Wages and Salaries		85,133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9.	Supplies and Postage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10.	Advertising and Promotion		18,330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11.	Delivery Expense		1,670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12.	Bad Debt Expense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13.	Travel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14.	Legal and Accounting Fees		10,830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15.	Vehicle Expense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latin typeface="Arial" panose="020B0604020202020204" pitchFamily="34" charset="0"/>
                </a:rPr>
                <a:t>	16.	Miscellaneous Expenses	   	</a:t>
              </a:r>
              <a:r>
                <a:rPr lang="en-US" altLang="en-US" sz="1200" u="sng" dirty="0">
                  <a:solidFill>
                    <a:schemeClr val="tx1"/>
                  </a:solidFill>
                  <a:latin typeface="Arial" panose="020B0604020202020204" pitchFamily="34" charset="0"/>
                </a:rPr>
                <a:t>   45,833</a:t>
              </a:r>
              <a:endParaRPr lang="en-US" altLang="en-US" sz="12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US" altLang="en-US" sz="12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27" name="Rectangle 6"/>
            <p:cNvSpPr>
              <a:spLocks noChangeArrowheads="1"/>
            </p:cNvSpPr>
            <p:nvPr/>
          </p:nvSpPr>
          <p:spPr bwMode="auto">
            <a:xfrm>
              <a:off x="4864" y="3782"/>
              <a:ext cx="55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latin typeface="Arial" panose="020B0604020202020204" pitchFamily="34" charset="0"/>
                </a:rPr>
                <a:t>Continued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696200" y="6334125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514475" y="822636"/>
            <a:ext cx="6181725" cy="4540250"/>
            <a:chOff x="950" y="1017"/>
            <a:chExt cx="3894" cy="2860"/>
          </a:xfrm>
        </p:grpSpPr>
        <p:sp>
          <p:nvSpPr>
            <p:cNvPr id="6149" name="Rectangle 4"/>
            <p:cNvSpPr>
              <a:spLocks noChangeArrowheads="1"/>
            </p:cNvSpPr>
            <p:nvPr/>
          </p:nvSpPr>
          <p:spPr bwMode="auto">
            <a:xfrm>
              <a:off x="964" y="1017"/>
              <a:ext cx="3880" cy="2699"/>
            </a:xfrm>
            <a:prstGeom prst="rect">
              <a:avLst/>
            </a:prstGeom>
            <a:solidFill>
              <a:srgbClr val="FF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CA" altLang="en-US" sz="16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50" name="Rectangle 5"/>
            <p:cNvSpPr>
              <a:spLocks noChangeArrowheads="1"/>
            </p:cNvSpPr>
            <p:nvPr/>
          </p:nvSpPr>
          <p:spPr bwMode="auto">
            <a:xfrm>
              <a:off x="1916" y="1145"/>
              <a:ext cx="1995" cy="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TOUGH GUYS SPORTING GOODS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PRO FORMA INCOME STATEMENT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For the Year (date) </a:t>
              </a:r>
              <a:r>
                <a:rPr lang="en-US" altLang="en-US" sz="1400" b="1">
                  <a:solidFill>
                    <a:schemeClr val="tx1"/>
                  </a:solidFill>
                  <a:latin typeface="Symbol" panose="05050102010706020507" pitchFamily="18" charset="2"/>
                </a:rPr>
                <a:t>-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en-US" sz="1400" b="1" i="1">
                  <a:solidFill>
                    <a:schemeClr val="tx1"/>
                  </a:solidFill>
                  <a:latin typeface="Arial" panose="020B0604020202020204" pitchFamily="34" charset="0"/>
                </a:rPr>
                <a:t>Continued</a:t>
              </a:r>
            </a:p>
          </p:txBody>
        </p:sp>
        <p:sp>
          <p:nvSpPr>
            <p:cNvPr id="6151" name="Rectangle 6"/>
            <p:cNvSpPr>
              <a:spLocks noChangeArrowheads="1"/>
            </p:cNvSpPr>
            <p:nvPr/>
          </p:nvSpPr>
          <p:spPr bwMode="auto">
            <a:xfrm>
              <a:off x="1124" y="1679"/>
              <a:ext cx="3652" cy="1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228600" algn="dec"/>
                  <a:tab pos="342900" algn="l"/>
                  <a:tab pos="4114800" algn="r"/>
                  <a:tab pos="5435600" algn="dec"/>
                  <a:tab pos="55499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D.	TOTAL VARIABLE EXPENSES		$201,796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Less: Fixed Expenses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17.	Rent		38,333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18.	Repairs and Maintenance		5,000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19.	Utilities (Heat, Light, Power)		8,170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20.	Telephone		1,000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21.	Taxes and Licences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22.	Depreciation		10,000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23.	Interest		6,667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24.	Insurance		5,000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25.	Other Fixed Expenses		   </a:t>
              </a:r>
              <a:r>
                <a:rPr lang="en-US" altLang="en-US" sz="1400" u="sng">
                  <a:solidFill>
                    <a:schemeClr val="tx1"/>
                  </a:solidFill>
                  <a:latin typeface="Arial" panose="020B0604020202020204" pitchFamily="34" charset="0"/>
                </a:rPr>
                <a:t>      0</a:t>
              </a:r>
              <a:endParaRPr lang="en-US" altLang="en-US" sz="140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E.	TOTAL FIXED EXPENSES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</a:t>
              </a:r>
              <a:r>
                <a:rPr lang="en-US" altLang="en-US" sz="1400" b="1" u="sng">
                  <a:solidFill>
                    <a:schemeClr val="tx1"/>
                  </a:solidFill>
                  <a:latin typeface="Arial" panose="020B0604020202020204" pitchFamily="34" charset="0"/>
                </a:rPr>
                <a:t>$  74,170</a:t>
              </a:r>
              <a:endParaRPr lang="en-US" altLang="en-US" sz="1400" b="1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F.	TOTAL OPERATING EXPENSES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</a:t>
              </a:r>
              <a:r>
                <a:rPr lang="en-US" altLang="en-US" sz="1400" b="1" u="sng">
                  <a:solidFill>
                    <a:schemeClr val="tx1"/>
                  </a:solidFill>
                  <a:latin typeface="Arial" panose="020B0604020202020204" pitchFamily="34" charset="0"/>
                </a:rPr>
                <a:t>$274,167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*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G.	NET OPERATING PROFIT (LOSS)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  15,000</a:t>
              </a:r>
            </a:p>
          </p:txBody>
        </p:sp>
        <p:sp>
          <p:nvSpPr>
            <p:cNvPr id="6152" name="Rectangle 7"/>
            <p:cNvSpPr>
              <a:spLocks noChangeArrowheads="1"/>
            </p:cNvSpPr>
            <p:nvPr/>
          </p:nvSpPr>
          <p:spPr bwMode="auto">
            <a:xfrm>
              <a:off x="950" y="3723"/>
              <a:ext cx="305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* Numbers may not match operating expense percentages exactly due to rounding.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7650"/>
            <a:ext cx="7772400" cy="6286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/>
              <a:t>Determining Your Cash Flow</a:t>
            </a:r>
            <a:endParaRPr lang="en-CA" sz="400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76250" y="990600"/>
            <a:ext cx="8305800" cy="56007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047750"/>
            <a:ext cx="784860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2000" b="1" u="sng">
                <a:solidFill>
                  <a:schemeClr val="tx1"/>
                </a:solidFill>
                <a:latin typeface="Arial" panose="020B0604020202020204" pitchFamily="34" charset="0"/>
              </a:rPr>
              <a:t>Cash Flow from Operating Activities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(+) Cash received from customers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(+) Any other operating cash receipts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2000" b="1">
                <a:solidFill>
                  <a:schemeClr val="tx1"/>
                </a:solidFill>
                <a:latin typeface="Arial" panose="020B0604020202020204" pitchFamily="34" charset="0"/>
              </a:rPr>
              <a:t>(=) Total Cash Receipts from Operations (A)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n-US" sz="20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(-) Cash paid to suppliers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(-) Cash paid to employees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(-) Interest paid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(-) Taxes paid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(-) Other cash payments for expenses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2000" b="1">
                <a:solidFill>
                  <a:schemeClr val="tx1"/>
                </a:solidFill>
                <a:latin typeface="Arial" panose="020B0604020202020204" pitchFamily="34" charset="0"/>
              </a:rPr>
              <a:t>(=) Total Cash Payments from Operations (B)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latin typeface="Arial" panose="020B0604020202020204" pitchFamily="34" charset="0"/>
              </a:rPr>
              <a:t>Total Net Cash Provided from Operations = (A) – (B)</a:t>
            </a:r>
            <a:endParaRPr lang="en-CA" altLang="en-US" sz="2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896100" y="6583363"/>
            <a:ext cx="1809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US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467600" y="6553200"/>
            <a:ext cx="1162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400" i="1">
                <a:solidFill>
                  <a:schemeClr val="tx1"/>
                </a:solidFill>
                <a:latin typeface="Arial" panose="020B0604020202020204" pitchFamily="34" charset="0"/>
              </a:rPr>
              <a:t>Continued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523384" y="211318"/>
            <a:ext cx="8305800" cy="52959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666750" y="780657"/>
            <a:ext cx="7848600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2.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</a:rPr>
              <a:t>Cash Flow from Investment Activities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(+) Cash proceeds from the sale of assets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(-) Cash disbursements for the purchase of property or equipment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(=) Total Net Cash Provided from Investment Activities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endParaRPr lang="en-CA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7677150" y="6553200"/>
            <a:ext cx="1085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400" i="1">
                <a:solidFill>
                  <a:schemeClr val="tx1"/>
                </a:solidFill>
                <a:latin typeface="Arial" panose="020B0604020202020204" pitchFamily="34" charset="0"/>
              </a:rPr>
              <a:t>Continued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051"/>
          <p:cNvSpPr>
            <a:spLocks noChangeArrowheads="1"/>
          </p:cNvSpPr>
          <p:nvPr/>
        </p:nvSpPr>
        <p:spPr bwMode="auto">
          <a:xfrm>
            <a:off x="342900" y="396711"/>
            <a:ext cx="8305800" cy="56007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2052"/>
          <p:cNvSpPr txBox="1">
            <a:spLocks noChangeArrowheads="1"/>
          </p:cNvSpPr>
          <p:nvPr/>
        </p:nvSpPr>
        <p:spPr bwMode="auto">
          <a:xfrm>
            <a:off x="571500" y="571336"/>
            <a:ext cx="784860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3.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</a:rPr>
              <a:t>Cash Flow from Financing Activities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(+) Cash received from bank and other loans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(+) Capital contributions by owners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(+) Proceeds from issuing stock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(=) Total Cash Received from Financing (A)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(-) Repayment of principal on loans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(-) Dividends paid to shareholders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(-) Cash withdrawals by owners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(-) Other funds removed from the business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(=) Total Cash Payments for Financing (B)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Total Net Cash Provided by Financing = (A) – (B)</a:t>
            </a:r>
            <a:endParaRPr lang="en-CA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1" name="Text Box 2053"/>
          <p:cNvSpPr txBox="1">
            <a:spLocks noChangeArrowheads="1"/>
          </p:cNvSpPr>
          <p:nvPr/>
        </p:nvSpPr>
        <p:spPr bwMode="auto">
          <a:xfrm>
            <a:off x="7620000" y="6553200"/>
            <a:ext cx="1028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400" i="1">
                <a:solidFill>
                  <a:schemeClr val="tx1"/>
                </a:solidFill>
                <a:latin typeface="Arial" panose="020B0604020202020204" pitchFamily="34" charset="0"/>
              </a:rPr>
              <a:t>Continued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1000" y="846138"/>
            <a:ext cx="8382000" cy="474345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04850" y="1216828"/>
            <a:ext cx="77343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 b="1" u="sng" dirty="0">
                <a:solidFill>
                  <a:schemeClr val="tx1"/>
                </a:solidFill>
                <a:latin typeface="Arial" panose="020B0604020202020204" pitchFamily="34" charset="0"/>
              </a:rPr>
              <a:t>TOTAL NET CASH FORECAST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Arial" panose="020B0604020202020204" pitchFamily="34" charset="0"/>
              </a:rPr>
              <a:t>	Total Net Cash Provided by Operations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u="sng" dirty="0">
                <a:solidFill>
                  <a:schemeClr val="tx1"/>
                </a:solidFill>
                <a:latin typeface="Arial" panose="020B0604020202020204" pitchFamily="34" charset="0"/>
              </a:rPr>
              <a:t>Plus</a:t>
            </a:r>
            <a:r>
              <a:rPr lang="en-US" altLang="en-US" sz="2400" b="1" dirty="0">
                <a:solidFill>
                  <a:schemeClr val="tx1"/>
                </a:solidFill>
                <a:latin typeface="Arial" panose="020B0604020202020204" pitchFamily="34" charset="0"/>
              </a:rPr>
              <a:t>	Total Net Cash Provided 	by Investment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u="sng" dirty="0">
                <a:solidFill>
                  <a:schemeClr val="tx1"/>
                </a:solidFill>
                <a:latin typeface="Arial" panose="020B0604020202020204" pitchFamily="34" charset="0"/>
              </a:rPr>
              <a:t>Plus</a:t>
            </a:r>
            <a:r>
              <a:rPr lang="en-US" altLang="en-US" sz="2400" b="1" dirty="0">
                <a:solidFill>
                  <a:schemeClr val="tx1"/>
                </a:solidFill>
                <a:latin typeface="Arial" panose="020B0604020202020204" pitchFamily="34" charset="0"/>
              </a:rPr>
              <a:t> 	Total Net Cash Provided by Financing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49263" y="1101725"/>
            <a:ext cx="8377237" cy="5622925"/>
          </a:xfrm>
          <a:prstGeom prst="rect">
            <a:avLst/>
          </a:prstGeom>
          <a:solidFill>
            <a:srgbClr val="FFFFCC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746125" y="222250"/>
            <a:ext cx="77724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3200" smtClean="0"/>
              <a:t>Sample Cash Flow Forecast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23875" y="1585913"/>
            <a:ext cx="8618538" cy="491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														</a:t>
            </a: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Year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Jan.	Feb.	Mar.	Apr.	May	June	July	Aug.	Sept.	Oct.	Nov.	Dec. 	Total		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Cash Flow from Operations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(during month)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1. Cash Sales	17,136	25,500	33,500	43,500	48,500	56,000	62,500	55,500	43,500	39,500	36,500	43,500	505,136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2. Payments for Credit Sales	0	17,000	22,333	29,000	32,333	37,333	41,667	37,000	29,000	26,333	24,333	29,000	325,333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3. Investment Income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4. Other Cash Income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A. TOTAL CASH ON HAND	$17,136	$42,500	$55,833	$72,500	$80,833	$93,333	$104,167	$92,500	$72,500	$65,833	$60,833	$72,500	$833,333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	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Less Expenses Paid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(during month)</a:t>
            </a:r>
            <a:r>
              <a:rPr lang="en-US" altLang="en-US" sz="900" baseline="3000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5. Inventory or New Material	-31,570	-39,562	-48,002	-54,332	-61,823	-62,983	-53,488	-44,204	-40,406	-41,461	-38,296	-21,608	-537,739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6. Owner’s Salary	-3,325	-3,325	-3,325	-3,325	-3,325	-3,325	-3,325	-3,325	-3,325	-3,325	-3,325	-3,325	-39,900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7. Employees’ Wages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and Salaries	-5,155	-7,223	-9,437	-11,451	-12,961	-14,748	-15,024	-12,759	-10,545	-9,639	-9,890	-6,568	-85,501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8. Supplies and Postage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9. Advertising and Promotion	-751	-1.052	-1,375	-1,668	-1,888	-2,149	-2,189	-1.859	-1,536	-1,404	-1,441	-957	-18,270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10. Delivery Expense	-68	-96	-125	-152	-172	-195	-199	-169	-140	-128	-131	-87	-1,661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11. Travel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12. Legal and Accounting Fees	-3,000	-700	-700	-700	-700	-700	-700	-700	-700	-700	-700	-700	10,700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13. Vehicle Expense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14. Maintenance Expense	0	-1,500	0	0	-1,000	0	-1,300	0	-300	0	-900	0	-5,000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15. Rent	-3,200	-3,200	-3,200	-3,200	-3,200	-3,200	-3,200	-3,200	-3,200	-3,200	-3,200	-3,200	-38,400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16. Utilities	-580	-580	-580	-580	-580	-580	-580	-580	-580	-580	-580	-580	-6,960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17. Telephone	-100	-100	-100	-100	-100	-100	-100	-100	-100	-100	-100	-100	-1,200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18. Taxes and Licences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19. Interest Payments	0	-240	-348	-476	-536	-624	-632	-496	-332	-280	-268	-280	-4,512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20. Insurance	-1,000	0	-1,000	0	-1,000	0	-1000	0	-1000	0	0	0	-5,000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21. Other Cash Expenses	-1,877	-2,631	-3,437	-4,171	-4,721	-5,372	-5,472	-4,647	-3,841	-3,511	-3,602	-2,392	-45,696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B. TOTAL EXPENDITURES	(50,626)	(60,209)	(71,630)	(80,155)	(92,006)	(93,967)	(87,210)	(72,040)	(66,005)	(64,328)	(62,434)	(45,658)	(840,419)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052638" y="1119188"/>
            <a:ext cx="4799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Pro Forma Cash Flow Forecast for Tough Guys Sporting Goods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12-Month Cash Flow Projections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2425700" y="1930400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425700" y="2963863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425700" y="6119813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17550" y="1457325"/>
            <a:ext cx="1833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Minimum Cash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Balance Required =</a:t>
            </a:r>
          </a:p>
        </p:txBody>
      </p:sp>
      <p:grpSp>
        <p:nvGrpSpPr>
          <p:cNvPr id="11274" name="Group 12"/>
          <p:cNvGrpSpPr>
            <a:grpSpLocks/>
          </p:cNvGrpSpPr>
          <p:nvPr/>
        </p:nvGrpSpPr>
        <p:grpSpPr bwMode="auto">
          <a:xfrm>
            <a:off x="1981200" y="1606550"/>
            <a:ext cx="528638" cy="244475"/>
            <a:chOff x="1248" y="1012"/>
            <a:chExt cx="333" cy="154"/>
          </a:xfrm>
        </p:grpSpPr>
        <p:sp>
          <p:nvSpPr>
            <p:cNvPr id="11277" name="Rectangle 10"/>
            <p:cNvSpPr>
              <a:spLocks noChangeArrowheads="1"/>
            </p:cNvSpPr>
            <p:nvPr/>
          </p:nvSpPr>
          <p:spPr bwMode="auto">
            <a:xfrm>
              <a:off x="1248" y="1030"/>
              <a:ext cx="277" cy="92"/>
            </a:xfrm>
            <a:prstGeom prst="rect">
              <a:avLst/>
            </a:prstGeom>
            <a:noFill/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CA" altLang="en-US" sz="16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78" name="Rectangle 11"/>
            <p:cNvSpPr>
              <a:spLocks noChangeArrowheads="1"/>
            </p:cNvSpPr>
            <p:nvPr/>
          </p:nvSpPr>
          <p:spPr bwMode="auto">
            <a:xfrm>
              <a:off x="1265" y="1012"/>
              <a:ext cx="31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5,000</a:t>
              </a:r>
            </a:p>
          </p:txBody>
        </p:sp>
      </p:grpSp>
      <p:sp>
        <p:nvSpPr>
          <p:cNvPr id="11275" name="Rectangle 13"/>
          <p:cNvSpPr>
            <a:spLocks noChangeArrowheads="1"/>
          </p:cNvSpPr>
          <p:nvPr/>
        </p:nvSpPr>
        <p:spPr bwMode="auto">
          <a:xfrm>
            <a:off x="581025" y="6373813"/>
            <a:ext cx="3640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800">
                <a:solidFill>
                  <a:schemeClr val="tx1"/>
                </a:solidFill>
                <a:latin typeface="Arial" panose="020B0604020202020204" pitchFamily="34" charset="0"/>
              </a:rPr>
              <a:t>1. Expenses and other payments should be entered as negative (-) numbers.</a:t>
            </a:r>
          </a:p>
        </p:txBody>
      </p:sp>
      <p:sp>
        <p:nvSpPr>
          <p:cNvPr id="11276" name="Rectangle 16"/>
          <p:cNvSpPr>
            <a:spLocks noChangeArrowheads="1"/>
          </p:cNvSpPr>
          <p:nvPr/>
        </p:nvSpPr>
        <p:spPr bwMode="auto">
          <a:xfrm>
            <a:off x="7773988" y="6303963"/>
            <a:ext cx="7635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>
                <a:solidFill>
                  <a:schemeClr val="tx1"/>
                </a:solidFill>
                <a:latin typeface="Arial" panose="020B0604020202020204" pitchFamily="34" charset="0"/>
              </a:rPr>
              <a:t>Continued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735013" y="344488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tx2"/>
                </a:solidFill>
                <a:latin typeface="Times New Roman" panose="02020603050405020304" pitchFamily="18" charset="0"/>
              </a:rPr>
              <a:t>Sample Cash Flow Forecast </a:t>
            </a:r>
            <a:r>
              <a:rPr lang="en-US" altLang="en-US" i="1">
                <a:solidFill>
                  <a:schemeClr val="tx2"/>
                </a:solidFill>
                <a:latin typeface="Times New Roman" panose="02020603050405020304" pitchFamily="18" charset="0"/>
              </a:rPr>
              <a:t>(Continued)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359275" y="111918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66713" y="1044575"/>
            <a:ext cx="8358187" cy="5349875"/>
          </a:xfrm>
          <a:prstGeom prst="rect">
            <a:avLst/>
          </a:prstGeom>
          <a:solidFill>
            <a:srgbClr val="FFFFCC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74675" y="1736725"/>
            <a:ext cx="8137525" cy="490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30188" algn="l"/>
                <a:tab pos="2289175" algn="r"/>
                <a:tab pos="2741613" algn="r"/>
                <a:tab pos="3203575" algn="r"/>
                <a:tab pos="3656013" algn="r"/>
                <a:tab pos="4117975" algn="r"/>
                <a:tab pos="4570413" algn="r"/>
                <a:tab pos="5032375" algn="r"/>
                <a:tab pos="5484813" algn="r"/>
                <a:tab pos="5945188" algn="r"/>
                <a:tab pos="6397625" algn="r"/>
                <a:tab pos="6858000" algn="r"/>
                <a:tab pos="7315200" algn="r"/>
                <a:tab pos="7831138" algn="dec"/>
                <a:tab pos="7889875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														</a:t>
            </a: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Year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Jan.	Feb.	Mar.	Apr.	May	June	July	Aug.	Sept.	Oct.	Nov.	Dec. 	Total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Capital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Purchase of Fixed Assets	0	0	0	0	0	0	0	0	0	0	0	0	0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Sale of Fixed Assets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C. CHANGE IN CASH FROM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	PURCHASE OR SALE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	OF ASSETS	$0	$0	$0	$0	$0	$0	$0	$0	$0	$0	$0	$0	$0	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Financing</a:t>
            </a:r>
            <a:endParaRPr lang="en-US" altLang="en-US" sz="8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Payment of Principal of Loan	0	0	0	0	0	0	-17,000	-20,500	-6,500	-1,500	0	-31,200	-76,700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Inflow of Cash from Bank Loan	30,000	13,500	16,000	7,500	11,000	1,000	0	0	0	0	1,500	0	80,500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Issuance of Equity Positions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Repurchase of Outstanding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Equity	0	0	0	0	0	0	0	0	0	0	0	0	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D. CHANGE IN CASH FROM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	FINANCING	$30,000	$13,500	$16,000	$7,500	$11,000	$1,000($17,000)	($20,500)		($6,500)	 ($1,500)	$1,500	(-$31,200)	$3,800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E. INCREASE (DECREASE)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	IN CASH	($626)	($4,209)	$203	($155)	($172)	$357	($44)	($41)	($5)          	$5   ($101)    $1,502   ($3,286)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F. CASH AT BEGINNING OF	$10,000	$9,374	$5,165	$5,367	$5,212	$5,040	$5,397	$5,354	$5,313	$5,308	$5,313	$5,212	$10,000	</a:t>
            </a:r>
            <a:r>
              <a:rPr lang="en-US" altLang="en-US" sz="900" b="1" baseline="3000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	PERIOD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>
                <a:solidFill>
                  <a:schemeClr val="tx1"/>
                </a:solidFill>
                <a:latin typeface="Arial" panose="020B0604020202020204" pitchFamily="34" charset="0"/>
              </a:rPr>
              <a:t>G. CASH AT END OF PERIOD	$9,374	$5,165	$5,367	$5,212	$5,040	$5,397	$5,354	$5,313	$5,308	$5,313	$5,212	$6,714	$6,714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MEET MINIMUM CASH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BALANCE	</a:t>
            </a:r>
            <a:r>
              <a:rPr lang="en-US" altLang="en-US" sz="800">
                <a:solidFill>
                  <a:schemeClr val="tx1"/>
                </a:solidFill>
                <a:latin typeface="Arial" panose="020B0604020202020204" pitchFamily="34" charset="0"/>
              </a:rPr>
              <a:t>Accept.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r>
              <a:rPr lang="en-US" altLang="en-US" sz="800">
                <a:solidFill>
                  <a:schemeClr val="tx1"/>
                </a:solidFill>
                <a:latin typeface="Arial" panose="020B0604020202020204" pitchFamily="34" charset="0"/>
              </a:rPr>
              <a:t>Accept.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</a:t>
            </a:r>
            <a:r>
              <a:rPr lang="en-US" altLang="en-US" sz="800">
                <a:solidFill>
                  <a:schemeClr val="tx1"/>
                </a:solidFill>
                <a:latin typeface="Arial" panose="020B0604020202020204" pitchFamily="34" charset="0"/>
              </a:rPr>
              <a:t>Accept.</a:t>
            </a:r>
            <a:r>
              <a:rPr lang="en-US" altLang="en-US" sz="900">
                <a:solidFill>
                  <a:schemeClr val="tx1"/>
                </a:solidFill>
                <a:latin typeface="Arial" panose="020B0604020202020204" pitchFamily="34" charset="0"/>
              </a:rPr>
              <a:t>	Accept.	Accept.	Accept.	Accept.	Accept.	Accept.	Accept.	Accept.	Accept.	Accept.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9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052638" y="1119188"/>
            <a:ext cx="4799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Pro Forma Cash Flow Forecast for Tough Guys Sporting Goods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12-Month Cash Flow Projections </a:t>
            </a:r>
            <a:r>
              <a:rPr lang="en-US" altLang="en-US" sz="1200" b="1" i="1">
                <a:solidFill>
                  <a:schemeClr val="tx1"/>
                </a:solidFill>
                <a:latin typeface="Arial" panose="020B0604020202020204" pitchFamily="34" charset="0"/>
              </a:rPr>
              <a:t>(Continued)</a:t>
            </a:r>
          </a:p>
        </p:txBody>
      </p:sp>
      <p:grpSp>
        <p:nvGrpSpPr>
          <p:cNvPr id="12295" name="Group 11"/>
          <p:cNvGrpSpPr>
            <a:grpSpLocks/>
          </p:cNvGrpSpPr>
          <p:nvPr/>
        </p:nvGrpSpPr>
        <p:grpSpPr bwMode="auto">
          <a:xfrm>
            <a:off x="601663" y="1774825"/>
            <a:ext cx="1833562" cy="396875"/>
            <a:chOff x="379" y="1118"/>
            <a:chExt cx="1155" cy="250"/>
          </a:xfrm>
        </p:grpSpPr>
        <p:sp>
          <p:nvSpPr>
            <p:cNvPr id="12302" name="Rectangle 7"/>
            <p:cNvSpPr>
              <a:spLocks noChangeArrowheads="1"/>
            </p:cNvSpPr>
            <p:nvPr/>
          </p:nvSpPr>
          <p:spPr bwMode="auto">
            <a:xfrm>
              <a:off x="379" y="1118"/>
              <a:ext cx="115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Minimum Cash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Balance Required =</a:t>
              </a:r>
            </a:p>
          </p:txBody>
        </p:sp>
        <p:grpSp>
          <p:nvGrpSpPr>
            <p:cNvPr id="12303" name="Group 10"/>
            <p:cNvGrpSpPr>
              <a:grpSpLocks/>
            </p:cNvGrpSpPr>
            <p:nvPr/>
          </p:nvGrpSpPr>
          <p:grpSpPr bwMode="auto">
            <a:xfrm>
              <a:off x="1175" y="1212"/>
              <a:ext cx="333" cy="154"/>
              <a:chOff x="1175" y="1212"/>
              <a:chExt cx="333" cy="154"/>
            </a:xfrm>
          </p:grpSpPr>
          <p:sp>
            <p:nvSpPr>
              <p:cNvPr id="12304" name="Rectangle 8"/>
              <p:cNvSpPr>
                <a:spLocks noChangeArrowheads="1"/>
              </p:cNvSpPr>
              <p:nvPr/>
            </p:nvSpPr>
            <p:spPr bwMode="auto">
              <a:xfrm>
                <a:off x="1175" y="1230"/>
                <a:ext cx="277" cy="92"/>
              </a:xfrm>
              <a:prstGeom prst="rect">
                <a:avLst/>
              </a:prstGeom>
              <a:noFill/>
              <a:ln w="12699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CA" altLang="en-US" sz="16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305" name="Rectangle 9"/>
              <p:cNvSpPr>
                <a:spLocks noChangeArrowheads="1"/>
              </p:cNvSpPr>
              <p:nvPr/>
            </p:nvSpPr>
            <p:spPr bwMode="auto">
              <a:xfrm>
                <a:off x="1192" y="1212"/>
                <a:ext cx="31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bg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  <a:t>5,000</a:t>
                </a:r>
              </a:p>
            </p:txBody>
          </p:sp>
        </p:grpSp>
      </p:grpSp>
      <p:sp>
        <p:nvSpPr>
          <p:cNvPr id="12296" name="Rectangle 12"/>
          <p:cNvSpPr>
            <a:spLocks noChangeArrowheads="1"/>
          </p:cNvSpPr>
          <p:nvPr/>
        </p:nvSpPr>
        <p:spPr bwMode="auto">
          <a:xfrm>
            <a:off x="361950" y="6365875"/>
            <a:ext cx="6076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800">
                <a:solidFill>
                  <a:schemeClr val="tx1"/>
                </a:solidFill>
                <a:latin typeface="Arial" panose="020B0604020202020204" pitchFamily="34" charset="0"/>
              </a:rPr>
              <a:t>2. This entry should be the same amount as for the beginning of the year. All other rows will be the total for the entire year.</a:t>
            </a:r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>
            <a:off x="2444750" y="2108200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>
            <a:off x="2444750" y="4419600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2299" name="Line 15"/>
          <p:cNvSpPr>
            <a:spLocks noChangeShapeType="1"/>
          </p:cNvSpPr>
          <p:nvPr/>
        </p:nvSpPr>
        <p:spPr bwMode="auto">
          <a:xfrm>
            <a:off x="2444750" y="2781300"/>
            <a:ext cx="61341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2300" name="Rectangle 16"/>
          <p:cNvSpPr>
            <a:spLocks noChangeArrowheads="1"/>
          </p:cNvSpPr>
          <p:nvPr/>
        </p:nvSpPr>
        <p:spPr bwMode="auto">
          <a:xfrm>
            <a:off x="5870575" y="6581775"/>
            <a:ext cx="32718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t>Copyright © 2000, McGraw-Hill Ryerson Limited</a:t>
            </a:r>
          </a:p>
        </p:txBody>
      </p:sp>
      <p:sp>
        <p:nvSpPr>
          <p:cNvPr id="12301" name="Rectangle 17"/>
          <p:cNvSpPr>
            <a:spLocks noChangeArrowheads="1"/>
          </p:cNvSpPr>
          <p:nvPr/>
        </p:nvSpPr>
        <p:spPr bwMode="auto">
          <a:xfrm>
            <a:off x="3392488" y="47625"/>
            <a:ext cx="2611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Times New Roman" panose="02020603050405020304" pitchFamily="18" charset="0"/>
              </a:rPr>
              <a:t>Slide 7.4B  </a:t>
            </a:r>
            <a:r>
              <a:rPr lang="en-US" altLang="en-US" sz="1600" i="1">
                <a:solidFill>
                  <a:schemeClr val="tx1"/>
                </a:solidFill>
                <a:latin typeface="Times New Roman" panose="02020603050405020304" pitchFamily="18" charset="0"/>
              </a:rPr>
              <a:t>Building a Dream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46051"/>
            <a:ext cx="7772400" cy="762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Sources of Financing</a:t>
            </a:r>
            <a:endParaRPr lang="en-US" altLang="en-US" sz="4000" dirty="0"/>
          </a:p>
        </p:txBody>
      </p:sp>
      <p:grpSp>
        <p:nvGrpSpPr>
          <p:cNvPr id="112699" name="Group 59"/>
          <p:cNvGrpSpPr>
            <a:grpSpLocks/>
          </p:cNvGrpSpPr>
          <p:nvPr/>
        </p:nvGrpSpPr>
        <p:grpSpPr bwMode="auto">
          <a:xfrm>
            <a:off x="338137" y="908051"/>
            <a:ext cx="8353425" cy="4916487"/>
            <a:chOff x="324" y="1011"/>
            <a:chExt cx="5262" cy="3097"/>
          </a:xfrm>
        </p:grpSpPr>
        <p:grpSp>
          <p:nvGrpSpPr>
            <p:cNvPr id="112645" name="Group 5"/>
            <p:cNvGrpSpPr>
              <a:grpSpLocks/>
            </p:cNvGrpSpPr>
            <p:nvPr/>
          </p:nvGrpSpPr>
          <p:grpSpPr bwMode="auto">
            <a:xfrm>
              <a:off x="1818" y="1011"/>
              <a:ext cx="2288" cy="301"/>
              <a:chOff x="1818" y="1011"/>
              <a:chExt cx="2288" cy="301"/>
            </a:xfrm>
          </p:grpSpPr>
          <p:sp>
            <p:nvSpPr>
              <p:cNvPr id="112643" name="AutoShape 3"/>
              <p:cNvSpPr>
                <a:spLocks noChangeArrowheads="1"/>
              </p:cNvSpPr>
              <p:nvPr/>
            </p:nvSpPr>
            <p:spPr bwMode="auto">
              <a:xfrm>
                <a:off x="1818" y="1011"/>
                <a:ext cx="2288" cy="301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44" name="Rectangle 4"/>
              <p:cNvSpPr>
                <a:spLocks noChangeArrowheads="1"/>
              </p:cNvSpPr>
              <p:nvPr/>
            </p:nvSpPr>
            <p:spPr bwMode="auto">
              <a:xfrm>
                <a:off x="2005" y="1081"/>
                <a:ext cx="191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How will you finance your business?</a:t>
                </a:r>
              </a:p>
            </p:txBody>
          </p:sp>
        </p:grpSp>
        <p:grpSp>
          <p:nvGrpSpPr>
            <p:cNvPr id="112648" name="Group 8"/>
            <p:cNvGrpSpPr>
              <a:grpSpLocks/>
            </p:cNvGrpSpPr>
            <p:nvPr/>
          </p:nvGrpSpPr>
          <p:grpSpPr bwMode="auto">
            <a:xfrm>
              <a:off x="324" y="1500"/>
              <a:ext cx="1184" cy="584"/>
              <a:chOff x="324" y="1500"/>
              <a:chExt cx="1184" cy="584"/>
            </a:xfrm>
          </p:grpSpPr>
          <p:sp>
            <p:nvSpPr>
              <p:cNvPr id="112646" name="AutoShape 6"/>
              <p:cNvSpPr>
                <a:spLocks noChangeArrowheads="1"/>
              </p:cNvSpPr>
              <p:nvPr/>
            </p:nvSpPr>
            <p:spPr bwMode="auto">
              <a:xfrm>
                <a:off x="324" y="1500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47" name="Rectangle 7"/>
              <p:cNvSpPr>
                <a:spLocks noChangeArrowheads="1"/>
              </p:cNvSpPr>
              <p:nvPr/>
            </p:nvSpPr>
            <p:spPr bwMode="auto">
              <a:xfrm>
                <a:off x="432" y="1696"/>
                <a:ext cx="96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Personal savings</a:t>
                </a:r>
              </a:p>
            </p:txBody>
          </p:sp>
        </p:grpSp>
        <p:grpSp>
          <p:nvGrpSpPr>
            <p:cNvPr id="112651" name="Group 11"/>
            <p:cNvGrpSpPr>
              <a:grpSpLocks/>
            </p:cNvGrpSpPr>
            <p:nvPr/>
          </p:nvGrpSpPr>
          <p:grpSpPr bwMode="auto">
            <a:xfrm>
              <a:off x="1684" y="1500"/>
              <a:ext cx="1184" cy="584"/>
              <a:chOff x="1684" y="1500"/>
              <a:chExt cx="1184" cy="584"/>
            </a:xfrm>
          </p:grpSpPr>
          <p:sp>
            <p:nvSpPr>
              <p:cNvPr id="112649" name="AutoShape 9"/>
              <p:cNvSpPr>
                <a:spLocks noChangeArrowheads="1"/>
              </p:cNvSpPr>
              <p:nvPr/>
            </p:nvSpPr>
            <p:spPr bwMode="auto">
              <a:xfrm>
                <a:off x="1684" y="1500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50" name="Rectangle 10"/>
              <p:cNvSpPr>
                <a:spLocks noChangeArrowheads="1"/>
              </p:cNvSpPr>
              <p:nvPr/>
            </p:nvSpPr>
            <p:spPr bwMode="auto">
              <a:xfrm>
                <a:off x="1941" y="1629"/>
                <a:ext cx="67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Credit from</a:t>
                </a:r>
              </a:p>
              <a:p>
                <a:r>
                  <a:rPr lang="en-US" altLang="en-US" sz="1400"/>
                  <a:t>suppliers</a:t>
                </a:r>
              </a:p>
            </p:txBody>
          </p:sp>
        </p:grpSp>
        <p:grpSp>
          <p:nvGrpSpPr>
            <p:cNvPr id="112654" name="Group 14"/>
            <p:cNvGrpSpPr>
              <a:grpSpLocks/>
            </p:cNvGrpSpPr>
            <p:nvPr/>
          </p:nvGrpSpPr>
          <p:grpSpPr bwMode="auto">
            <a:xfrm>
              <a:off x="3036" y="1500"/>
              <a:ext cx="1199" cy="584"/>
              <a:chOff x="3036" y="1500"/>
              <a:chExt cx="1199" cy="584"/>
            </a:xfrm>
          </p:grpSpPr>
          <p:sp>
            <p:nvSpPr>
              <p:cNvPr id="112652" name="AutoShape 12"/>
              <p:cNvSpPr>
                <a:spLocks noChangeArrowheads="1"/>
              </p:cNvSpPr>
              <p:nvPr/>
            </p:nvSpPr>
            <p:spPr bwMode="auto">
              <a:xfrm>
                <a:off x="3043" y="1500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53" name="Rectangle 13"/>
              <p:cNvSpPr>
                <a:spLocks noChangeArrowheads="1"/>
              </p:cNvSpPr>
              <p:nvPr/>
            </p:nvSpPr>
            <p:spPr bwMode="auto">
              <a:xfrm>
                <a:off x="3036" y="1562"/>
                <a:ext cx="1199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Loans and mortgages</a:t>
                </a:r>
              </a:p>
              <a:p>
                <a:r>
                  <a:rPr lang="en-US" altLang="en-US" sz="1400"/>
                  <a:t>from banks, credit</a:t>
                </a:r>
              </a:p>
              <a:p>
                <a:r>
                  <a:rPr lang="en-US" altLang="en-US" sz="1400"/>
                  <a:t>unions and others</a:t>
                </a:r>
              </a:p>
            </p:txBody>
          </p:sp>
        </p:grpSp>
        <p:grpSp>
          <p:nvGrpSpPr>
            <p:cNvPr id="112657" name="Group 17"/>
            <p:cNvGrpSpPr>
              <a:grpSpLocks/>
            </p:cNvGrpSpPr>
            <p:nvPr/>
          </p:nvGrpSpPr>
          <p:grpSpPr bwMode="auto">
            <a:xfrm>
              <a:off x="4402" y="1500"/>
              <a:ext cx="1184" cy="584"/>
              <a:chOff x="4402" y="1500"/>
              <a:chExt cx="1184" cy="584"/>
            </a:xfrm>
          </p:grpSpPr>
          <p:sp>
            <p:nvSpPr>
              <p:cNvPr id="112655" name="AutoShape 15"/>
              <p:cNvSpPr>
                <a:spLocks noChangeArrowheads="1"/>
              </p:cNvSpPr>
              <p:nvPr/>
            </p:nvSpPr>
            <p:spPr bwMode="auto">
              <a:xfrm>
                <a:off x="4402" y="1500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56" name="Rectangle 16"/>
              <p:cNvSpPr>
                <a:spLocks noChangeArrowheads="1"/>
              </p:cNvSpPr>
              <p:nvPr/>
            </p:nvSpPr>
            <p:spPr bwMode="auto">
              <a:xfrm>
                <a:off x="4420" y="1629"/>
                <a:ext cx="1149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Government</a:t>
                </a:r>
              </a:p>
              <a:p>
                <a:r>
                  <a:rPr lang="en-US" altLang="en-US" sz="1400"/>
                  <a:t>assistance programs</a:t>
                </a:r>
              </a:p>
            </p:txBody>
          </p:sp>
        </p:grpSp>
        <p:grpSp>
          <p:nvGrpSpPr>
            <p:cNvPr id="112667" name="Group 27"/>
            <p:cNvGrpSpPr>
              <a:grpSpLocks/>
            </p:cNvGrpSpPr>
            <p:nvPr/>
          </p:nvGrpSpPr>
          <p:grpSpPr bwMode="auto">
            <a:xfrm>
              <a:off x="932" y="2252"/>
              <a:ext cx="4008" cy="514"/>
              <a:chOff x="932" y="2252"/>
              <a:chExt cx="4008" cy="514"/>
            </a:xfrm>
          </p:grpSpPr>
          <p:grpSp>
            <p:nvGrpSpPr>
              <p:cNvPr id="112660" name="Group 20"/>
              <p:cNvGrpSpPr>
                <a:grpSpLocks/>
              </p:cNvGrpSpPr>
              <p:nvPr/>
            </p:nvGrpSpPr>
            <p:grpSpPr bwMode="auto">
              <a:xfrm>
                <a:off x="932" y="2252"/>
                <a:ext cx="1184" cy="496"/>
                <a:chOff x="932" y="2252"/>
                <a:chExt cx="1184" cy="496"/>
              </a:xfrm>
            </p:grpSpPr>
            <p:sp>
              <p:nvSpPr>
                <p:cNvPr id="112658" name="AutoShape 18"/>
                <p:cNvSpPr>
                  <a:spLocks noChangeArrowheads="1"/>
                </p:cNvSpPr>
                <p:nvPr/>
              </p:nvSpPr>
              <p:spPr bwMode="auto">
                <a:xfrm>
                  <a:off x="932" y="2252"/>
                  <a:ext cx="1184" cy="496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112659" name="Rectangle 19"/>
                <p:cNvSpPr>
                  <a:spLocks noChangeArrowheads="1"/>
                </p:cNvSpPr>
                <p:nvPr/>
              </p:nvSpPr>
              <p:spPr bwMode="auto">
                <a:xfrm>
                  <a:off x="1298" y="2361"/>
                  <a:ext cx="452" cy="3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400"/>
                    <a:t>Love</a:t>
                  </a:r>
                </a:p>
                <a:p>
                  <a:r>
                    <a:rPr lang="en-US" altLang="en-US" sz="1400"/>
                    <a:t>money</a:t>
                  </a:r>
                </a:p>
              </p:txBody>
            </p:sp>
          </p:grpSp>
          <p:grpSp>
            <p:nvGrpSpPr>
              <p:cNvPr id="112663" name="Group 23"/>
              <p:cNvGrpSpPr>
                <a:grpSpLocks/>
              </p:cNvGrpSpPr>
              <p:nvPr/>
            </p:nvGrpSpPr>
            <p:grpSpPr bwMode="auto">
              <a:xfrm>
                <a:off x="2356" y="2253"/>
                <a:ext cx="1184" cy="513"/>
                <a:chOff x="2356" y="2253"/>
                <a:chExt cx="1184" cy="513"/>
              </a:xfrm>
            </p:grpSpPr>
            <p:sp>
              <p:nvSpPr>
                <p:cNvPr id="112661" name="AutoShape 21"/>
                <p:cNvSpPr>
                  <a:spLocks noChangeArrowheads="1"/>
                </p:cNvSpPr>
                <p:nvPr/>
              </p:nvSpPr>
              <p:spPr bwMode="auto">
                <a:xfrm>
                  <a:off x="2356" y="2253"/>
                  <a:ext cx="1184" cy="504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112662" name="Rectangle 22"/>
                <p:cNvSpPr>
                  <a:spLocks noChangeArrowheads="1"/>
                </p:cNvSpPr>
                <p:nvPr/>
              </p:nvSpPr>
              <p:spPr bwMode="auto">
                <a:xfrm>
                  <a:off x="2557" y="2306"/>
                  <a:ext cx="782" cy="4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400"/>
                    <a:t>Equity capital</a:t>
                  </a:r>
                </a:p>
                <a:p>
                  <a:r>
                    <a:rPr lang="en-US" altLang="en-US" sz="1400"/>
                    <a:t>from private</a:t>
                  </a:r>
                </a:p>
                <a:p>
                  <a:r>
                    <a:rPr lang="en-US" altLang="en-US" sz="1400"/>
                    <a:t>sources</a:t>
                  </a:r>
                </a:p>
              </p:txBody>
            </p:sp>
          </p:grpSp>
          <p:grpSp>
            <p:nvGrpSpPr>
              <p:cNvPr id="112666" name="Group 26"/>
              <p:cNvGrpSpPr>
                <a:grpSpLocks/>
              </p:cNvGrpSpPr>
              <p:nvPr/>
            </p:nvGrpSpPr>
            <p:grpSpPr bwMode="auto">
              <a:xfrm>
                <a:off x="3756" y="2252"/>
                <a:ext cx="1184" cy="496"/>
                <a:chOff x="3756" y="2252"/>
                <a:chExt cx="1184" cy="496"/>
              </a:xfrm>
            </p:grpSpPr>
            <p:sp>
              <p:nvSpPr>
                <p:cNvPr id="112664" name="AutoShape 24"/>
                <p:cNvSpPr>
                  <a:spLocks noChangeArrowheads="1"/>
                </p:cNvSpPr>
                <p:nvPr/>
              </p:nvSpPr>
              <p:spPr bwMode="auto">
                <a:xfrm>
                  <a:off x="3756" y="2252"/>
                  <a:ext cx="1184" cy="496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9FFFF"/>
                </a:solidFill>
                <a:ln w="12699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112665" name="Rectangle 25"/>
                <p:cNvSpPr>
                  <a:spLocks noChangeArrowheads="1"/>
                </p:cNvSpPr>
                <p:nvPr/>
              </p:nvSpPr>
              <p:spPr bwMode="auto">
                <a:xfrm>
                  <a:off x="4094" y="2419"/>
                  <a:ext cx="50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altLang="en-US" sz="1400"/>
                    <a:t>Leasing</a:t>
                  </a:r>
                </a:p>
              </p:txBody>
            </p:sp>
          </p:grpSp>
        </p:grpSp>
        <p:grpSp>
          <p:nvGrpSpPr>
            <p:cNvPr id="112670" name="Group 30"/>
            <p:cNvGrpSpPr>
              <a:grpSpLocks/>
            </p:cNvGrpSpPr>
            <p:nvPr/>
          </p:nvGrpSpPr>
          <p:grpSpPr bwMode="auto">
            <a:xfrm>
              <a:off x="396" y="2956"/>
              <a:ext cx="1184" cy="584"/>
              <a:chOff x="396" y="2956"/>
              <a:chExt cx="1184" cy="584"/>
            </a:xfrm>
          </p:grpSpPr>
          <p:sp>
            <p:nvSpPr>
              <p:cNvPr id="112668" name="AutoShape 28"/>
              <p:cNvSpPr>
                <a:spLocks noChangeArrowheads="1"/>
              </p:cNvSpPr>
              <p:nvPr/>
            </p:nvSpPr>
            <p:spPr bwMode="auto">
              <a:xfrm>
                <a:off x="396" y="2956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69" name="Rectangle 29"/>
              <p:cNvSpPr>
                <a:spLocks noChangeArrowheads="1"/>
              </p:cNvSpPr>
              <p:nvPr/>
            </p:nvSpPr>
            <p:spPr bwMode="auto">
              <a:xfrm>
                <a:off x="635" y="3085"/>
                <a:ext cx="707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Friends and</a:t>
                </a:r>
              </a:p>
              <a:p>
                <a:r>
                  <a:rPr lang="en-US" altLang="en-US" sz="1400"/>
                  <a:t>neighbours</a:t>
                </a:r>
              </a:p>
            </p:txBody>
          </p:sp>
        </p:grpSp>
        <p:grpSp>
          <p:nvGrpSpPr>
            <p:cNvPr id="112673" name="Group 33"/>
            <p:cNvGrpSpPr>
              <a:grpSpLocks/>
            </p:cNvGrpSpPr>
            <p:nvPr/>
          </p:nvGrpSpPr>
          <p:grpSpPr bwMode="auto">
            <a:xfrm>
              <a:off x="1825" y="2956"/>
              <a:ext cx="1184" cy="584"/>
              <a:chOff x="1825" y="2956"/>
              <a:chExt cx="1184" cy="584"/>
            </a:xfrm>
          </p:grpSpPr>
          <p:sp>
            <p:nvSpPr>
              <p:cNvPr id="112671" name="AutoShape 31"/>
              <p:cNvSpPr>
                <a:spLocks noChangeArrowheads="1"/>
              </p:cNvSpPr>
              <p:nvPr/>
            </p:nvSpPr>
            <p:spPr bwMode="auto">
              <a:xfrm>
                <a:off x="1825" y="2956"/>
                <a:ext cx="1184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72" name="Rectangle 32"/>
              <p:cNvSpPr>
                <a:spLocks noChangeArrowheads="1"/>
              </p:cNvSpPr>
              <p:nvPr/>
            </p:nvSpPr>
            <p:spPr bwMode="auto">
              <a:xfrm>
                <a:off x="1880" y="3018"/>
                <a:ext cx="1075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Local professionals</a:t>
                </a:r>
              </a:p>
              <a:p>
                <a:r>
                  <a:rPr lang="en-US" altLang="en-US" sz="1400"/>
                  <a:t>and angel</a:t>
                </a:r>
              </a:p>
              <a:p>
                <a:r>
                  <a:rPr lang="en-US" altLang="en-US" sz="1400"/>
                  <a:t>investors</a:t>
                </a:r>
              </a:p>
            </p:txBody>
          </p:sp>
        </p:grpSp>
        <p:grpSp>
          <p:nvGrpSpPr>
            <p:cNvPr id="112676" name="Group 36"/>
            <p:cNvGrpSpPr>
              <a:grpSpLocks/>
            </p:cNvGrpSpPr>
            <p:nvPr/>
          </p:nvGrpSpPr>
          <p:grpSpPr bwMode="auto">
            <a:xfrm>
              <a:off x="3773" y="2956"/>
              <a:ext cx="1408" cy="584"/>
              <a:chOff x="3773" y="2956"/>
              <a:chExt cx="1408" cy="584"/>
            </a:xfrm>
          </p:grpSpPr>
          <p:sp>
            <p:nvSpPr>
              <p:cNvPr id="112674" name="AutoShape 34"/>
              <p:cNvSpPr>
                <a:spLocks noChangeArrowheads="1"/>
              </p:cNvSpPr>
              <p:nvPr/>
            </p:nvSpPr>
            <p:spPr bwMode="auto">
              <a:xfrm>
                <a:off x="3773" y="2956"/>
                <a:ext cx="1408" cy="584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75" name="Rectangle 35"/>
              <p:cNvSpPr>
                <a:spLocks noChangeArrowheads="1"/>
              </p:cNvSpPr>
              <p:nvPr/>
            </p:nvSpPr>
            <p:spPr bwMode="auto">
              <a:xfrm>
                <a:off x="3890" y="3085"/>
                <a:ext cx="1174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Prepare loan or grant</a:t>
                </a:r>
              </a:p>
              <a:p>
                <a:r>
                  <a:rPr lang="en-US" altLang="en-US" sz="1400"/>
                  <a:t>request package</a:t>
                </a:r>
              </a:p>
            </p:txBody>
          </p:sp>
        </p:grpSp>
        <p:grpSp>
          <p:nvGrpSpPr>
            <p:cNvPr id="112679" name="Group 39"/>
            <p:cNvGrpSpPr>
              <a:grpSpLocks/>
            </p:cNvGrpSpPr>
            <p:nvPr/>
          </p:nvGrpSpPr>
          <p:grpSpPr bwMode="auto">
            <a:xfrm>
              <a:off x="1164" y="3676"/>
              <a:ext cx="968" cy="432"/>
              <a:chOff x="1164" y="3676"/>
              <a:chExt cx="968" cy="432"/>
            </a:xfrm>
          </p:grpSpPr>
          <p:sp>
            <p:nvSpPr>
              <p:cNvPr id="112677" name="AutoShape 37"/>
              <p:cNvSpPr>
                <a:spLocks noChangeArrowheads="1"/>
              </p:cNvSpPr>
              <p:nvPr/>
            </p:nvSpPr>
            <p:spPr bwMode="auto">
              <a:xfrm>
                <a:off x="1164" y="3676"/>
                <a:ext cx="968" cy="432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78" name="Rectangle 38"/>
              <p:cNvSpPr>
                <a:spLocks noChangeArrowheads="1"/>
              </p:cNvSpPr>
              <p:nvPr/>
            </p:nvSpPr>
            <p:spPr bwMode="auto">
              <a:xfrm>
                <a:off x="1313" y="3796"/>
                <a:ext cx="67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Employees</a:t>
                </a:r>
              </a:p>
            </p:txBody>
          </p:sp>
        </p:grpSp>
        <p:grpSp>
          <p:nvGrpSpPr>
            <p:cNvPr id="112682" name="Group 42"/>
            <p:cNvGrpSpPr>
              <a:grpSpLocks/>
            </p:cNvGrpSpPr>
            <p:nvPr/>
          </p:nvGrpSpPr>
          <p:grpSpPr bwMode="auto">
            <a:xfrm>
              <a:off x="2428" y="3676"/>
              <a:ext cx="968" cy="432"/>
              <a:chOff x="2428" y="3676"/>
              <a:chExt cx="968" cy="432"/>
            </a:xfrm>
          </p:grpSpPr>
          <p:sp>
            <p:nvSpPr>
              <p:cNvPr id="112680" name="AutoShape 40"/>
              <p:cNvSpPr>
                <a:spLocks noChangeArrowheads="1"/>
              </p:cNvSpPr>
              <p:nvPr/>
            </p:nvSpPr>
            <p:spPr bwMode="auto">
              <a:xfrm>
                <a:off x="2428" y="3676"/>
                <a:ext cx="968" cy="432"/>
              </a:xfrm>
              <a:prstGeom prst="roundRect">
                <a:avLst>
                  <a:gd name="adj" fmla="val 12495"/>
                </a:avLst>
              </a:prstGeom>
              <a:solidFill>
                <a:srgbClr val="99FFFF"/>
              </a:solidFill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112681" name="Rectangle 41"/>
              <p:cNvSpPr>
                <a:spLocks noChangeArrowheads="1"/>
              </p:cNvSpPr>
              <p:nvPr/>
            </p:nvSpPr>
            <p:spPr bwMode="auto">
              <a:xfrm>
                <a:off x="2608" y="3729"/>
                <a:ext cx="608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altLang="en-US" sz="1400"/>
                  <a:t>Venture</a:t>
                </a:r>
              </a:p>
              <a:p>
                <a:r>
                  <a:rPr lang="en-US" altLang="en-US" sz="1400"/>
                  <a:t>capitalists</a:t>
                </a:r>
              </a:p>
            </p:txBody>
          </p:sp>
        </p:grpSp>
        <p:sp>
          <p:nvSpPr>
            <p:cNvPr id="112683" name="Line 43"/>
            <p:cNvSpPr>
              <a:spLocks noChangeShapeType="1"/>
            </p:cNvSpPr>
            <p:nvPr/>
          </p:nvSpPr>
          <p:spPr bwMode="auto">
            <a:xfrm flipV="1">
              <a:off x="912" y="1384"/>
              <a:ext cx="4088" cy="8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4" name="Line 44"/>
            <p:cNvSpPr>
              <a:spLocks noChangeShapeType="1"/>
            </p:cNvSpPr>
            <p:nvPr/>
          </p:nvSpPr>
          <p:spPr bwMode="auto">
            <a:xfrm>
              <a:off x="911" y="1391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5" name="Line 45"/>
            <p:cNvSpPr>
              <a:spLocks noChangeShapeType="1"/>
            </p:cNvSpPr>
            <p:nvPr/>
          </p:nvSpPr>
          <p:spPr bwMode="auto">
            <a:xfrm>
              <a:off x="2268" y="1396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6" name="Line 46"/>
            <p:cNvSpPr>
              <a:spLocks noChangeShapeType="1"/>
            </p:cNvSpPr>
            <p:nvPr/>
          </p:nvSpPr>
          <p:spPr bwMode="auto">
            <a:xfrm>
              <a:off x="3606" y="1396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7" name="Line 47"/>
            <p:cNvSpPr>
              <a:spLocks noChangeShapeType="1"/>
            </p:cNvSpPr>
            <p:nvPr/>
          </p:nvSpPr>
          <p:spPr bwMode="auto">
            <a:xfrm>
              <a:off x="5011" y="1396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8" name="Line 48"/>
            <p:cNvSpPr>
              <a:spLocks noChangeShapeType="1"/>
            </p:cNvSpPr>
            <p:nvPr/>
          </p:nvSpPr>
          <p:spPr bwMode="auto">
            <a:xfrm>
              <a:off x="2953" y="1318"/>
              <a:ext cx="0" cy="9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89" name="Line 49"/>
            <p:cNvSpPr>
              <a:spLocks noChangeShapeType="1"/>
            </p:cNvSpPr>
            <p:nvPr/>
          </p:nvSpPr>
          <p:spPr bwMode="auto">
            <a:xfrm flipH="1">
              <a:off x="4321" y="1391"/>
              <a:ext cx="1" cy="859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0" name="Line 50"/>
            <p:cNvSpPr>
              <a:spLocks noChangeShapeType="1"/>
            </p:cNvSpPr>
            <p:nvPr/>
          </p:nvSpPr>
          <p:spPr bwMode="auto">
            <a:xfrm flipH="1">
              <a:off x="1587" y="1384"/>
              <a:ext cx="1" cy="859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1" name="Freeform 51"/>
            <p:cNvSpPr>
              <a:spLocks/>
            </p:cNvSpPr>
            <p:nvPr/>
          </p:nvSpPr>
          <p:spPr bwMode="auto">
            <a:xfrm>
              <a:off x="3619" y="2087"/>
              <a:ext cx="1422" cy="777"/>
            </a:xfrm>
            <a:custGeom>
              <a:avLst/>
              <a:gdLst>
                <a:gd name="T0" fmla="*/ 0 w 1422"/>
                <a:gd name="T1" fmla="*/ 0 h 777"/>
                <a:gd name="T2" fmla="*/ 0 w 1422"/>
                <a:gd name="T3" fmla="*/ 776 h 777"/>
                <a:gd name="T4" fmla="*/ 1421 w 1422"/>
                <a:gd name="T5" fmla="*/ 776 h 777"/>
                <a:gd name="T6" fmla="*/ 1421 w 1422"/>
                <a:gd name="T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2" h="777">
                  <a:moveTo>
                    <a:pt x="0" y="0"/>
                  </a:moveTo>
                  <a:lnTo>
                    <a:pt x="0" y="776"/>
                  </a:lnTo>
                  <a:lnTo>
                    <a:pt x="1421" y="776"/>
                  </a:lnTo>
                  <a:lnTo>
                    <a:pt x="1421" y="0"/>
                  </a:lnTo>
                </a:path>
              </a:pathLst>
            </a:custGeom>
            <a:noFill/>
            <a:ln w="25399" cap="rnd" cmpd="sng">
              <a:solidFill>
                <a:srgbClr val="FF6633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12692" name="Line 52"/>
            <p:cNvSpPr>
              <a:spLocks noChangeShapeType="1"/>
            </p:cNvSpPr>
            <p:nvPr/>
          </p:nvSpPr>
          <p:spPr bwMode="auto">
            <a:xfrm>
              <a:off x="4333" y="2862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3" name="Line 53"/>
            <p:cNvSpPr>
              <a:spLocks noChangeShapeType="1"/>
            </p:cNvSpPr>
            <p:nvPr/>
          </p:nvSpPr>
          <p:spPr bwMode="auto">
            <a:xfrm>
              <a:off x="1062" y="2839"/>
              <a:ext cx="2127" cy="6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4" name="Line 54"/>
            <p:cNvSpPr>
              <a:spLocks noChangeShapeType="1"/>
            </p:cNvSpPr>
            <p:nvPr/>
          </p:nvSpPr>
          <p:spPr bwMode="auto">
            <a:xfrm>
              <a:off x="1061" y="2838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5" name="Line 55"/>
            <p:cNvSpPr>
              <a:spLocks noChangeShapeType="1"/>
            </p:cNvSpPr>
            <p:nvPr/>
          </p:nvSpPr>
          <p:spPr bwMode="auto">
            <a:xfrm>
              <a:off x="2389" y="2856"/>
              <a:ext cx="0" cy="127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6" name="Line 56"/>
            <p:cNvSpPr>
              <a:spLocks noChangeShapeType="1"/>
            </p:cNvSpPr>
            <p:nvPr/>
          </p:nvSpPr>
          <p:spPr bwMode="auto">
            <a:xfrm>
              <a:off x="1674" y="2845"/>
              <a:ext cx="0" cy="848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7" name="Line 57"/>
            <p:cNvSpPr>
              <a:spLocks noChangeShapeType="1"/>
            </p:cNvSpPr>
            <p:nvPr/>
          </p:nvSpPr>
          <p:spPr bwMode="auto">
            <a:xfrm>
              <a:off x="3188" y="2850"/>
              <a:ext cx="0" cy="848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2698" name="Line 58"/>
            <p:cNvSpPr>
              <a:spLocks noChangeShapeType="1"/>
            </p:cNvSpPr>
            <p:nvPr/>
          </p:nvSpPr>
          <p:spPr bwMode="auto">
            <a:xfrm>
              <a:off x="2959" y="2766"/>
              <a:ext cx="0" cy="79"/>
            </a:xfrm>
            <a:prstGeom prst="line">
              <a:avLst/>
            </a:prstGeom>
            <a:noFill/>
            <a:ln w="25399">
              <a:solidFill>
                <a:srgbClr val="FF663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411724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609600"/>
            <a:ext cx="7772400" cy="749300"/>
          </a:xfrm>
          <a:noFill/>
        </p:spPr>
        <p:txBody>
          <a:bodyPr/>
          <a:lstStyle/>
          <a:p>
            <a:pPr eaLnBrk="1" hangingPunct="1"/>
            <a:r>
              <a:rPr lang="en-US" altLang="en-US" sz="3200" smtClean="0"/>
              <a:t>Sample Pro Forma Balance Sheet</a:t>
            </a:r>
          </a:p>
        </p:txBody>
      </p:sp>
      <p:grpSp>
        <p:nvGrpSpPr>
          <p:cNvPr id="13315" name="Group 6"/>
          <p:cNvGrpSpPr>
            <a:grpSpLocks/>
          </p:cNvGrpSpPr>
          <p:nvPr/>
        </p:nvGrpSpPr>
        <p:grpSpPr bwMode="auto">
          <a:xfrm>
            <a:off x="806450" y="1365250"/>
            <a:ext cx="7505700" cy="5105400"/>
            <a:chOff x="508" y="860"/>
            <a:chExt cx="4728" cy="3216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508" y="860"/>
              <a:ext cx="4728" cy="3216"/>
            </a:xfrm>
            <a:prstGeom prst="rect">
              <a:avLst/>
            </a:prstGeom>
            <a:solidFill>
              <a:srgbClr val="FFFFCC"/>
            </a:solidFill>
            <a:ln w="38099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CA" altLang="en-US" sz="16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846" y="1286"/>
              <a:ext cx="4298" cy="2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342900" algn="dec"/>
                  <a:tab pos="571500" algn="l"/>
                  <a:tab pos="800100" algn="l"/>
                  <a:tab pos="4114800" algn="r"/>
                  <a:tab pos="5029200" algn="r"/>
                  <a:tab pos="5943600" algn="r"/>
                </a:tabLst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ASSETS				</a:t>
              </a:r>
              <a:endParaRPr lang="en-US" altLang="en-US" sz="1400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Current Assets: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1.	Cash		6,700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2.	Accounts Receivable		29,000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3.	Inventory		231,000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4.	Other Current Assets		30,000	________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A. Total Current Assets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$296,700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Fixed Assets: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5.	Land and Buildings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less depreciation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6.	Furniture and Fixtures	46,000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less depreciation	2,300	43,700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7.	Equipment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less depreciation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8. 	Trucks and Automobiles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less depreciation		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9.	Other Fixed Assets	34,000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less depreciation	3,000	31,000	_______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B. Total Fixed Assets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</a:t>
              </a:r>
              <a:r>
                <a:rPr lang="en-US" altLang="en-US" sz="1400" b="1" u="sng">
                  <a:solidFill>
                    <a:schemeClr val="tx1"/>
                  </a:solidFill>
                  <a:latin typeface="Arial" panose="020B0604020202020204" pitchFamily="34" charset="0"/>
                </a:rPr>
                <a:t>  74,700</a:t>
              </a:r>
              <a:endParaRPr lang="en-US" altLang="en-US" sz="1400" b="1">
                <a:solidFill>
                  <a:schemeClr val="tx1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C. Total Assets (C = A + B)</a:t>
              </a:r>
              <a:r>
                <a:rPr lang="en-US" altLang="en-US" sz="1400">
                  <a:solidFill>
                    <a:schemeClr val="tx1"/>
                  </a:solidFill>
                  <a:latin typeface="Arial" panose="020B0604020202020204" pitchFamily="34" charset="0"/>
                </a:rPr>
                <a:t>			</a:t>
              </a: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$371,400</a:t>
              </a:r>
            </a:p>
          </p:txBody>
        </p:sp>
        <p:sp>
          <p:nvSpPr>
            <p:cNvPr id="13319" name="Rectangle 5"/>
            <p:cNvSpPr>
              <a:spLocks noChangeArrowheads="1"/>
            </p:cNvSpPr>
            <p:nvPr/>
          </p:nvSpPr>
          <p:spPr bwMode="auto">
            <a:xfrm>
              <a:off x="1467" y="934"/>
              <a:ext cx="2916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bg1"/>
                  </a:solidFill>
                  <a:latin typeface="Calibri" panose="020F0502020204030204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bg1"/>
                  </a:solidFill>
                  <a:latin typeface="Calibri" panose="020F0502020204030204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Calibri" panose="020F0502020204030204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bg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TOUGH GUYS SPORTING GOODS BALANCE SHEET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End of Year 1</a:t>
              </a:r>
            </a:p>
          </p:txBody>
        </p:sp>
      </p:grp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7426325" y="6192838"/>
            <a:ext cx="8794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i="1">
                <a:solidFill>
                  <a:schemeClr val="tx1"/>
                </a:solidFill>
                <a:latin typeface="Arial" panose="020B0604020202020204" pitchFamily="34" charset="0"/>
              </a:rPr>
              <a:t>Continued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749889" y="465121"/>
            <a:ext cx="7505700" cy="4914900"/>
          </a:xfrm>
          <a:prstGeom prst="rect">
            <a:avLst/>
          </a:prstGeom>
          <a:solidFill>
            <a:srgbClr val="FFFFCC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CA" altLang="en-US" sz="16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32514" y="855646"/>
            <a:ext cx="68230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2900" algn="dec"/>
                <a:tab pos="571500" algn="l"/>
                <a:tab pos="800100" algn="l"/>
                <a:tab pos="4114800" algn="r"/>
                <a:tab pos="5029200" algn="r"/>
                <a:tab pos="5943600" algn="r"/>
              </a:tabLst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LIABILITIES</a:t>
            </a:r>
            <a:endParaRPr lang="en-US" altLang="en-US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Current Liabilities (due within 12 months)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10.	Accounts Payable		150,000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11.	Bank Loans/Other Loans		30,000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12.	Taxes Owed			_______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D. Total Current Liabilities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	</a:t>
            </a: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$180,000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Long-Term Liabilities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13.	Notes Payable (due after one year)		140,000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14.	Other Long-Term Liabilities		35,400	_______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E. Total Long-Term Liabilities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	</a:t>
            </a:r>
            <a:r>
              <a:rPr lang="en-US" altLang="en-US" sz="1400" b="1" u="sng" dirty="0">
                <a:solidFill>
                  <a:schemeClr val="tx1"/>
                </a:solidFill>
                <a:latin typeface="Arial" panose="020B0604020202020204" pitchFamily="34" charset="0"/>
              </a:rPr>
              <a:t>$175,400</a:t>
            </a:r>
            <a:endParaRPr lang="en-US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F. Total Liabilities (F = D + E)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	</a:t>
            </a: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$355,400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NET WORTH (CAPITAL)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SHARE CAPITAL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Common Shares			1,000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Preferred Shares			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RETAINED EARNINGS			</a:t>
            </a:r>
            <a:r>
              <a:rPr lang="en-US" altLang="en-US" sz="1400" u="sng" dirty="0">
                <a:solidFill>
                  <a:schemeClr val="tx1"/>
                </a:solidFill>
                <a:latin typeface="Arial" panose="020B0604020202020204" pitchFamily="34" charset="0"/>
              </a:rPr>
              <a:t>    15,000</a:t>
            </a:r>
            <a:endParaRPr lang="en-US" altLang="en-US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G. Total Net Worth (G = C </a:t>
            </a:r>
            <a:r>
              <a:rPr lang="en-US" altLang="en-US" sz="1400" b="1" dirty="0">
                <a:solidFill>
                  <a:schemeClr val="tx1"/>
                </a:solidFill>
                <a:latin typeface="Symbol" panose="05050102010706020507" pitchFamily="18" charset="2"/>
              </a:rPr>
              <a:t>-</a:t>
            </a: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 F)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			</a:t>
            </a:r>
            <a:r>
              <a:rPr lang="en-US" altLang="en-US" sz="1400" b="1" u="sng" dirty="0">
                <a:solidFill>
                  <a:schemeClr val="tx1"/>
                </a:solidFill>
                <a:latin typeface="Arial" panose="020B0604020202020204" pitchFamily="34" charset="0"/>
              </a:rPr>
              <a:t>$  16,000</a:t>
            </a:r>
            <a:endParaRPr lang="en-US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H. Total Liabilities and Net Worth (H = F + G)			$371,400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38289" y="465121"/>
            <a:ext cx="4629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TOUGH GUYS SPORTING GOODS BALANCE SHEET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End of Year 1 </a:t>
            </a:r>
            <a:r>
              <a:rPr lang="en-US" altLang="en-US" sz="1400" b="1" i="1" dirty="0">
                <a:solidFill>
                  <a:schemeClr val="tx1"/>
                </a:solidFill>
                <a:latin typeface="Arial" panose="020B0604020202020204" pitchFamily="34" charset="0"/>
              </a:rPr>
              <a:t>(Continued)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323850"/>
            <a:ext cx="7772400" cy="1143000"/>
          </a:xfrm>
        </p:spPr>
        <p:txBody>
          <a:bodyPr/>
          <a:lstStyle/>
          <a:p>
            <a:pPr eaLnBrk="1" hangingPunct="1"/>
            <a:r>
              <a:rPr lang="en-AU" altLang="en-US" sz="4000" smtClean="0"/>
              <a:t>Determining Your Break-Even Point</a:t>
            </a:r>
            <a:endParaRPr lang="en-AU" altLang="en-US" smtClean="0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1352550" y="1619250"/>
            <a:ext cx="0" cy="421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1352550" y="5810250"/>
            <a:ext cx="6000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809750" y="5791200"/>
            <a:ext cx="0" cy="1524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66" name="Rectangle 10"/>
          <p:cNvSpPr>
            <a:spLocks noChangeArrowheads="1"/>
          </p:cNvSpPr>
          <p:nvPr/>
        </p:nvSpPr>
        <p:spPr bwMode="auto">
          <a:xfrm>
            <a:off x="1550988" y="5948363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100</a:t>
            </a:r>
          </a:p>
        </p:txBody>
      </p:sp>
      <p:sp>
        <p:nvSpPr>
          <p:cNvPr id="15367" name="Line 11"/>
          <p:cNvSpPr>
            <a:spLocks noChangeShapeType="1"/>
          </p:cNvSpPr>
          <p:nvPr/>
        </p:nvSpPr>
        <p:spPr bwMode="auto">
          <a:xfrm>
            <a:off x="2438400" y="5810250"/>
            <a:ext cx="0" cy="1333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68" name="Line 18"/>
          <p:cNvSpPr>
            <a:spLocks noChangeShapeType="1"/>
          </p:cNvSpPr>
          <p:nvPr/>
        </p:nvSpPr>
        <p:spPr bwMode="auto">
          <a:xfrm>
            <a:off x="2971800" y="5810250"/>
            <a:ext cx="0" cy="1333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69" name="Line 19"/>
          <p:cNvSpPr>
            <a:spLocks noChangeShapeType="1"/>
          </p:cNvSpPr>
          <p:nvPr/>
        </p:nvSpPr>
        <p:spPr bwMode="auto">
          <a:xfrm>
            <a:off x="3552825" y="5810250"/>
            <a:ext cx="0" cy="1714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0" name="Line 28"/>
          <p:cNvSpPr>
            <a:spLocks noChangeShapeType="1"/>
          </p:cNvSpPr>
          <p:nvPr/>
        </p:nvSpPr>
        <p:spPr bwMode="auto">
          <a:xfrm>
            <a:off x="4114800" y="5819775"/>
            <a:ext cx="0" cy="1714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1" name="Line 32"/>
          <p:cNvSpPr>
            <a:spLocks noChangeShapeType="1"/>
          </p:cNvSpPr>
          <p:nvPr/>
        </p:nvSpPr>
        <p:spPr bwMode="auto">
          <a:xfrm>
            <a:off x="5238750" y="5819775"/>
            <a:ext cx="0" cy="161925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2" name="Line 40"/>
          <p:cNvSpPr>
            <a:spLocks noChangeShapeType="1"/>
          </p:cNvSpPr>
          <p:nvPr/>
        </p:nvSpPr>
        <p:spPr bwMode="auto">
          <a:xfrm>
            <a:off x="4676775" y="5810250"/>
            <a:ext cx="0" cy="1714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3" name="Line 43"/>
          <p:cNvSpPr>
            <a:spLocks noChangeShapeType="1"/>
          </p:cNvSpPr>
          <p:nvPr/>
        </p:nvSpPr>
        <p:spPr bwMode="auto">
          <a:xfrm flipH="1" flipV="1">
            <a:off x="1123950" y="5391150"/>
            <a:ext cx="228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4" name="Line 44"/>
          <p:cNvSpPr>
            <a:spLocks noChangeShapeType="1"/>
          </p:cNvSpPr>
          <p:nvPr/>
        </p:nvSpPr>
        <p:spPr bwMode="auto">
          <a:xfrm flipH="1">
            <a:off x="1104900" y="4924425"/>
            <a:ext cx="228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5" name="Line 47"/>
          <p:cNvSpPr>
            <a:spLocks noChangeShapeType="1"/>
          </p:cNvSpPr>
          <p:nvPr/>
        </p:nvSpPr>
        <p:spPr bwMode="auto">
          <a:xfrm flipH="1">
            <a:off x="1123950" y="4486275"/>
            <a:ext cx="2190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6" name="Line 48"/>
          <p:cNvSpPr>
            <a:spLocks noChangeShapeType="1"/>
          </p:cNvSpPr>
          <p:nvPr/>
        </p:nvSpPr>
        <p:spPr bwMode="auto">
          <a:xfrm flipH="1">
            <a:off x="1143000" y="3981450"/>
            <a:ext cx="1905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7" name="Line 49"/>
          <p:cNvSpPr>
            <a:spLocks noChangeShapeType="1"/>
          </p:cNvSpPr>
          <p:nvPr/>
        </p:nvSpPr>
        <p:spPr bwMode="auto">
          <a:xfrm flipH="1">
            <a:off x="1095375" y="3524250"/>
            <a:ext cx="228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8" name="Line 51"/>
          <p:cNvSpPr>
            <a:spLocks noChangeShapeType="1"/>
          </p:cNvSpPr>
          <p:nvPr/>
        </p:nvSpPr>
        <p:spPr bwMode="auto">
          <a:xfrm flipH="1">
            <a:off x="1162050" y="2743200"/>
            <a:ext cx="1714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79" name="Line 56"/>
          <p:cNvSpPr>
            <a:spLocks noChangeShapeType="1"/>
          </p:cNvSpPr>
          <p:nvPr/>
        </p:nvSpPr>
        <p:spPr bwMode="auto">
          <a:xfrm flipH="1">
            <a:off x="1123950" y="3124200"/>
            <a:ext cx="2095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0" name="Line 57"/>
          <p:cNvSpPr>
            <a:spLocks noChangeShapeType="1"/>
          </p:cNvSpPr>
          <p:nvPr/>
        </p:nvSpPr>
        <p:spPr bwMode="auto">
          <a:xfrm>
            <a:off x="1390650" y="4533900"/>
            <a:ext cx="5924550" cy="0"/>
          </a:xfrm>
          <a:prstGeom prst="line">
            <a:avLst/>
          </a:prstGeom>
          <a:noFill/>
          <a:ln w="12699">
            <a:solidFill>
              <a:srgbClr val="FF66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1" name="Line 58"/>
          <p:cNvSpPr>
            <a:spLocks noChangeShapeType="1"/>
          </p:cNvSpPr>
          <p:nvPr/>
        </p:nvSpPr>
        <p:spPr bwMode="auto">
          <a:xfrm flipH="1" flipV="1">
            <a:off x="5734050" y="2362200"/>
            <a:ext cx="38100" cy="3448050"/>
          </a:xfrm>
          <a:prstGeom prst="line">
            <a:avLst/>
          </a:prstGeom>
          <a:noFill/>
          <a:ln w="12699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2" name="Line 59"/>
          <p:cNvSpPr>
            <a:spLocks noChangeShapeType="1"/>
          </p:cNvSpPr>
          <p:nvPr/>
        </p:nvSpPr>
        <p:spPr bwMode="auto">
          <a:xfrm>
            <a:off x="1352550" y="2362200"/>
            <a:ext cx="4400550" cy="0"/>
          </a:xfrm>
          <a:prstGeom prst="line">
            <a:avLst/>
          </a:prstGeom>
          <a:noFill/>
          <a:ln w="12699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3" name="Line 60"/>
          <p:cNvSpPr>
            <a:spLocks noChangeShapeType="1"/>
          </p:cNvSpPr>
          <p:nvPr/>
        </p:nvSpPr>
        <p:spPr bwMode="auto">
          <a:xfrm flipV="1">
            <a:off x="1371600" y="1562100"/>
            <a:ext cx="5391150" cy="4248150"/>
          </a:xfrm>
          <a:prstGeom prst="line">
            <a:avLst/>
          </a:prstGeom>
          <a:noFill/>
          <a:ln w="12699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4" name="Line 61"/>
          <p:cNvSpPr>
            <a:spLocks noChangeShapeType="1"/>
          </p:cNvSpPr>
          <p:nvPr/>
        </p:nvSpPr>
        <p:spPr bwMode="auto">
          <a:xfrm flipV="1">
            <a:off x="1390650" y="1771650"/>
            <a:ext cx="5581650" cy="2762250"/>
          </a:xfrm>
          <a:prstGeom prst="line">
            <a:avLst/>
          </a:prstGeom>
          <a:noFill/>
          <a:ln w="12699">
            <a:solidFill>
              <a:schemeClr val="accent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385" name="Rectangle 62"/>
          <p:cNvSpPr>
            <a:spLocks noChangeArrowheads="1"/>
          </p:cNvSpPr>
          <p:nvPr/>
        </p:nvSpPr>
        <p:spPr bwMode="auto">
          <a:xfrm>
            <a:off x="2179638" y="59340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200</a:t>
            </a:r>
          </a:p>
        </p:txBody>
      </p:sp>
      <p:sp>
        <p:nvSpPr>
          <p:cNvPr id="15386" name="Rectangle 63"/>
          <p:cNvSpPr>
            <a:spLocks noChangeArrowheads="1"/>
          </p:cNvSpPr>
          <p:nvPr/>
        </p:nvSpPr>
        <p:spPr bwMode="auto">
          <a:xfrm>
            <a:off x="2732088" y="595312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300</a:t>
            </a:r>
          </a:p>
        </p:txBody>
      </p:sp>
      <p:sp>
        <p:nvSpPr>
          <p:cNvPr id="15387" name="Rectangle 64"/>
          <p:cNvSpPr>
            <a:spLocks noChangeArrowheads="1"/>
          </p:cNvSpPr>
          <p:nvPr/>
        </p:nvSpPr>
        <p:spPr bwMode="auto">
          <a:xfrm>
            <a:off x="3875088" y="5962650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500</a:t>
            </a:r>
          </a:p>
        </p:txBody>
      </p:sp>
      <p:sp>
        <p:nvSpPr>
          <p:cNvPr id="15388" name="Rectangle 65"/>
          <p:cNvSpPr>
            <a:spLocks noChangeArrowheads="1"/>
          </p:cNvSpPr>
          <p:nvPr/>
        </p:nvSpPr>
        <p:spPr bwMode="auto">
          <a:xfrm>
            <a:off x="3294063" y="5962650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400</a:t>
            </a:r>
          </a:p>
        </p:txBody>
      </p:sp>
      <p:sp>
        <p:nvSpPr>
          <p:cNvPr id="15389" name="Rectangle 66"/>
          <p:cNvSpPr>
            <a:spLocks noChangeArrowheads="1"/>
          </p:cNvSpPr>
          <p:nvPr/>
        </p:nvSpPr>
        <p:spPr bwMode="auto">
          <a:xfrm>
            <a:off x="4437063" y="595312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600</a:t>
            </a:r>
          </a:p>
        </p:txBody>
      </p:sp>
      <p:sp>
        <p:nvSpPr>
          <p:cNvPr id="15390" name="Rectangle 67"/>
          <p:cNvSpPr>
            <a:spLocks noChangeArrowheads="1"/>
          </p:cNvSpPr>
          <p:nvPr/>
        </p:nvSpPr>
        <p:spPr bwMode="auto">
          <a:xfrm>
            <a:off x="5008563" y="59721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700</a:t>
            </a:r>
          </a:p>
        </p:txBody>
      </p:sp>
      <p:sp>
        <p:nvSpPr>
          <p:cNvPr id="15391" name="Rectangle 68"/>
          <p:cNvSpPr>
            <a:spLocks noChangeArrowheads="1"/>
          </p:cNvSpPr>
          <p:nvPr/>
        </p:nvSpPr>
        <p:spPr bwMode="auto">
          <a:xfrm>
            <a:off x="2082800" y="6248400"/>
            <a:ext cx="3341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Sales Revenue (thousands of dollars)</a:t>
            </a:r>
          </a:p>
        </p:txBody>
      </p:sp>
      <p:sp>
        <p:nvSpPr>
          <p:cNvPr id="15392" name="Rectangle 69"/>
          <p:cNvSpPr>
            <a:spLocks noChangeArrowheads="1"/>
          </p:cNvSpPr>
          <p:nvPr/>
        </p:nvSpPr>
        <p:spPr bwMode="auto">
          <a:xfrm>
            <a:off x="674688" y="52482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100</a:t>
            </a:r>
          </a:p>
        </p:txBody>
      </p:sp>
      <p:sp>
        <p:nvSpPr>
          <p:cNvPr id="15393" name="Rectangle 70"/>
          <p:cNvSpPr>
            <a:spLocks noChangeArrowheads="1"/>
          </p:cNvSpPr>
          <p:nvPr/>
        </p:nvSpPr>
        <p:spPr bwMode="auto">
          <a:xfrm>
            <a:off x="646113" y="477202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200</a:t>
            </a:r>
          </a:p>
        </p:txBody>
      </p:sp>
      <p:sp>
        <p:nvSpPr>
          <p:cNvPr id="15394" name="Rectangle 71"/>
          <p:cNvSpPr>
            <a:spLocks noChangeArrowheads="1"/>
          </p:cNvSpPr>
          <p:nvPr/>
        </p:nvSpPr>
        <p:spPr bwMode="auto">
          <a:xfrm>
            <a:off x="655638" y="43338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300</a:t>
            </a:r>
          </a:p>
        </p:txBody>
      </p:sp>
      <p:sp>
        <p:nvSpPr>
          <p:cNvPr id="15395" name="Rectangle 73"/>
          <p:cNvSpPr>
            <a:spLocks noChangeArrowheads="1"/>
          </p:cNvSpPr>
          <p:nvPr/>
        </p:nvSpPr>
        <p:spPr bwMode="auto">
          <a:xfrm>
            <a:off x="655638" y="3829050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400</a:t>
            </a:r>
          </a:p>
        </p:txBody>
      </p:sp>
      <p:sp>
        <p:nvSpPr>
          <p:cNvPr id="15396" name="Rectangle 74"/>
          <p:cNvSpPr>
            <a:spLocks noChangeArrowheads="1"/>
          </p:cNvSpPr>
          <p:nvPr/>
        </p:nvSpPr>
        <p:spPr bwMode="auto">
          <a:xfrm>
            <a:off x="627063" y="3352800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500</a:t>
            </a:r>
          </a:p>
        </p:txBody>
      </p:sp>
      <p:sp>
        <p:nvSpPr>
          <p:cNvPr id="15397" name="Rectangle 75"/>
          <p:cNvSpPr>
            <a:spLocks noChangeArrowheads="1"/>
          </p:cNvSpPr>
          <p:nvPr/>
        </p:nvSpPr>
        <p:spPr bwMode="auto">
          <a:xfrm>
            <a:off x="617538" y="29622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600</a:t>
            </a:r>
          </a:p>
        </p:txBody>
      </p:sp>
      <p:sp>
        <p:nvSpPr>
          <p:cNvPr id="15398" name="Rectangle 76"/>
          <p:cNvSpPr>
            <a:spLocks noChangeArrowheads="1"/>
          </p:cNvSpPr>
          <p:nvPr/>
        </p:nvSpPr>
        <p:spPr bwMode="auto">
          <a:xfrm>
            <a:off x="665163" y="2581275"/>
            <a:ext cx="479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700</a:t>
            </a:r>
          </a:p>
        </p:txBody>
      </p:sp>
      <p:sp>
        <p:nvSpPr>
          <p:cNvPr id="15399" name="Rectangle 78"/>
          <p:cNvSpPr>
            <a:spLocks noChangeArrowheads="1"/>
          </p:cNvSpPr>
          <p:nvPr/>
        </p:nvSpPr>
        <p:spPr bwMode="auto">
          <a:xfrm rot="-5400000">
            <a:off x="-1039813" y="3543301"/>
            <a:ext cx="2917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Expenses (thousands of dollars)</a:t>
            </a:r>
          </a:p>
        </p:txBody>
      </p:sp>
      <p:sp>
        <p:nvSpPr>
          <p:cNvPr id="15400" name="Rectangle 79"/>
          <p:cNvSpPr>
            <a:spLocks noChangeArrowheads="1"/>
          </p:cNvSpPr>
          <p:nvPr/>
        </p:nvSpPr>
        <p:spPr bwMode="auto">
          <a:xfrm>
            <a:off x="5888038" y="4648200"/>
            <a:ext cx="14462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Fixed Expenses</a:t>
            </a:r>
          </a:p>
        </p:txBody>
      </p:sp>
      <p:sp>
        <p:nvSpPr>
          <p:cNvPr id="15401" name="Rectangle 80"/>
          <p:cNvSpPr>
            <a:spLocks noChangeArrowheads="1"/>
          </p:cNvSpPr>
          <p:nvPr/>
        </p:nvSpPr>
        <p:spPr bwMode="auto">
          <a:xfrm>
            <a:off x="3471863" y="4267200"/>
            <a:ext cx="982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Loss Area</a:t>
            </a:r>
          </a:p>
        </p:txBody>
      </p:sp>
      <p:sp>
        <p:nvSpPr>
          <p:cNvPr id="15402" name="Rectangle 81"/>
          <p:cNvSpPr>
            <a:spLocks noChangeArrowheads="1"/>
          </p:cNvSpPr>
          <p:nvPr/>
        </p:nvSpPr>
        <p:spPr bwMode="auto">
          <a:xfrm>
            <a:off x="5983288" y="2601913"/>
            <a:ext cx="1673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anose="020B0604020202020204" pitchFamily="34" charset="0"/>
              </a:rPr>
              <a:t>Breakeven Point</a:t>
            </a:r>
          </a:p>
        </p:txBody>
      </p:sp>
      <p:sp>
        <p:nvSpPr>
          <p:cNvPr id="15403" name="Rectangle 82"/>
          <p:cNvSpPr>
            <a:spLocks noChangeArrowheads="1"/>
          </p:cNvSpPr>
          <p:nvPr/>
        </p:nvSpPr>
        <p:spPr bwMode="auto">
          <a:xfrm>
            <a:off x="6546850" y="2057400"/>
            <a:ext cx="1081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Total Costs</a:t>
            </a:r>
          </a:p>
        </p:txBody>
      </p:sp>
      <p:sp>
        <p:nvSpPr>
          <p:cNvPr id="15404" name="Rectangle 83"/>
          <p:cNvSpPr>
            <a:spLocks noChangeArrowheads="1"/>
          </p:cNvSpPr>
          <p:nvPr/>
        </p:nvSpPr>
        <p:spPr bwMode="auto">
          <a:xfrm>
            <a:off x="4829175" y="1733550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Sales</a:t>
            </a:r>
          </a:p>
        </p:txBody>
      </p:sp>
      <p:sp>
        <p:nvSpPr>
          <p:cNvPr id="15405" name="Rectangle 84"/>
          <p:cNvSpPr>
            <a:spLocks noChangeArrowheads="1"/>
          </p:cNvSpPr>
          <p:nvPr/>
        </p:nvSpPr>
        <p:spPr bwMode="auto">
          <a:xfrm>
            <a:off x="7242175" y="1409700"/>
            <a:ext cx="1022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Profit Area</a:t>
            </a:r>
          </a:p>
        </p:txBody>
      </p:sp>
      <p:sp>
        <p:nvSpPr>
          <p:cNvPr id="15406" name="Line 85"/>
          <p:cNvSpPr>
            <a:spLocks noChangeShapeType="1"/>
          </p:cNvSpPr>
          <p:nvPr/>
        </p:nvSpPr>
        <p:spPr bwMode="auto">
          <a:xfrm flipH="1" flipV="1">
            <a:off x="3162300" y="4114800"/>
            <a:ext cx="304800" cy="3048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07" name="Line 86"/>
          <p:cNvSpPr>
            <a:spLocks noChangeShapeType="1"/>
          </p:cNvSpPr>
          <p:nvPr/>
        </p:nvSpPr>
        <p:spPr bwMode="auto">
          <a:xfrm flipV="1">
            <a:off x="5410200" y="1790700"/>
            <a:ext cx="1047750" cy="952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08" name="Line 87"/>
          <p:cNvSpPr>
            <a:spLocks noChangeShapeType="1"/>
          </p:cNvSpPr>
          <p:nvPr/>
        </p:nvSpPr>
        <p:spPr bwMode="auto">
          <a:xfrm flipH="1" flipV="1">
            <a:off x="6362700" y="2019300"/>
            <a:ext cx="209550" cy="1905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09" name="Line 88"/>
          <p:cNvSpPr>
            <a:spLocks noChangeShapeType="1"/>
          </p:cNvSpPr>
          <p:nvPr/>
        </p:nvSpPr>
        <p:spPr bwMode="auto">
          <a:xfrm flipH="1">
            <a:off x="6743700" y="1562100"/>
            <a:ext cx="533400" cy="1905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0" name="Line 89"/>
          <p:cNvSpPr>
            <a:spLocks noChangeShapeType="1"/>
          </p:cNvSpPr>
          <p:nvPr/>
        </p:nvSpPr>
        <p:spPr bwMode="auto">
          <a:xfrm flipH="1" flipV="1">
            <a:off x="5753100" y="2381250"/>
            <a:ext cx="24765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1" name="Line 90"/>
          <p:cNvSpPr>
            <a:spLocks noChangeShapeType="1"/>
          </p:cNvSpPr>
          <p:nvPr/>
        </p:nvSpPr>
        <p:spPr bwMode="auto">
          <a:xfrm flipH="1">
            <a:off x="5848350" y="5819775"/>
            <a:ext cx="0" cy="1714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2" name="Text Box 92"/>
          <p:cNvSpPr txBox="1">
            <a:spLocks noChangeArrowheads="1"/>
          </p:cNvSpPr>
          <p:nvPr/>
        </p:nvSpPr>
        <p:spPr bwMode="auto">
          <a:xfrm>
            <a:off x="5610225" y="5972175"/>
            <a:ext cx="495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800</a:t>
            </a:r>
          </a:p>
        </p:txBody>
      </p:sp>
      <p:sp>
        <p:nvSpPr>
          <p:cNvPr id="15413" name="Line 93"/>
          <p:cNvSpPr>
            <a:spLocks noChangeShapeType="1"/>
          </p:cNvSpPr>
          <p:nvPr/>
        </p:nvSpPr>
        <p:spPr bwMode="auto">
          <a:xfrm flipH="1">
            <a:off x="1162050" y="2305050"/>
            <a:ext cx="1905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4" name="Text Box 94"/>
          <p:cNvSpPr txBox="1">
            <a:spLocks noChangeArrowheads="1"/>
          </p:cNvSpPr>
          <p:nvPr/>
        </p:nvSpPr>
        <p:spPr bwMode="auto">
          <a:xfrm>
            <a:off x="685800" y="2143125"/>
            <a:ext cx="52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800</a:t>
            </a:r>
          </a:p>
        </p:txBody>
      </p:sp>
      <p:sp>
        <p:nvSpPr>
          <p:cNvPr id="15415" name="Line 95"/>
          <p:cNvSpPr>
            <a:spLocks noChangeShapeType="1"/>
          </p:cNvSpPr>
          <p:nvPr/>
        </p:nvSpPr>
        <p:spPr bwMode="auto">
          <a:xfrm flipH="1">
            <a:off x="6429375" y="5810250"/>
            <a:ext cx="0" cy="1714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6" name="Text Box 96"/>
          <p:cNvSpPr txBox="1">
            <a:spLocks noChangeArrowheads="1"/>
          </p:cNvSpPr>
          <p:nvPr/>
        </p:nvSpPr>
        <p:spPr bwMode="auto">
          <a:xfrm>
            <a:off x="6096000" y="596265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900</a:t>
            </a:r>
          </a:p>
        </p:txBody>
      </p:sp>
      <p:sp>
        <p:nvSpPr>
          <p:cNvPr id="15417" name="Line 97"/>
          <p:cNvSpPr>
            <a:spLocks noChangeShapeType="1"/>
          </p:cNvSpPr>
          <p:nvPr/>
        </p:nvSpPr>
        <p:spPr bwMode="auto">
          <a:xfrm flipH="1">
            <a:off x="1152525" y="1876425"/>
            <a:ext cx="20002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5418" name="Text Box 98"/>
          <p:cNvSpPr txBox="1">
            <a:spLocks noChangeArrowheads="1"/>
          </p:cNvSpPr>
          <p:nvPr/>
        </p:nvSpPr>
        <p:spPr bwMode="auto">
          <a:xfrm>
            <a:off x="600075" y="1724025"/>
            <a:ext cx="666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t>900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8150"/>
            <a:ext cx="7772400" cy="628650"/>
          </a:xfrm>
        </p:spPr>
        <p:txBody>
          <a:bodyPr/>
          <a:lstStyle/>
          <a:p>
            <a:r>
              <a:rPr lang="en-US" altLang="en-US" b="1" dirty="0"/>
              <a:t>Debt vs. </a:t>
            </a:r>
            <a:r>
              <a:rPr lang="en-US" altLang="en-US" b="1" dirty="0" smtClean="0"/>
              <a:t>Equity Financing</a:t>
            </a:r>
            <a:endParaRPr lang="en-US" altLang="en-US" b="1" dirty="0"/>
          </a:p>
        </p:txBody>
      </p:sp>
      <p:sp>
        <p:nvSpPr>
          <p:cNvPr id="189443" name="Rectangle 3"/>
          <p:cNvSpPr>
            <a:spLocks noChangeArrowheads="1"/>
          </p:cNvSpPr>
          <p:nvPr/>
        </p:nvSpPr>
        <p:spPr bwMode="auto">
          <a:xfrm>
            <a:off x="514350" y="1524000"/>
            <a:ext cx="8172450" cy="50292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685800" y="1809750"/>
            <a:ext cx="78867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400" b="1" u="sng"/>
              <a:t>Advantages of Debt Financing</a:t>
            </a:r>
            <a:endParaRPr lang="en-US" altLang="en-US" sz="240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Useful for meeting a short-term deficit in cash flow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Do not have to give up or share control of your business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The term of the debt is generally limited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May be acquired from a variety of lenders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Information needed to obtain a loan is generally straightforward and part of your business plan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The interest paid is tax-deductible</a:t>
            </a:r>
          </a:p>
        </p:txBody>
      </p:sp>
    </p:spTree>
    <p:extLst>
      <p:ext uri="{BB962C8B-B14F-4D97-AF65-F5344CB8AC3E}">
        <p14:creationId xmlns:p14="http://schemas.microsoft.com/office/powerpoint/2010/main" val="132426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"/>
            <a:ext cx="7772400" cy="1009650"/>
          </a:xfrm>
        </p:spPr>
        <p:txBody>
          <a:bodyPr/>
          <a:lstStyle/>
          <a:p>
            <a:r>
              <a:rPr lang="en-US" altLang="en-US" b="1" dirty="0"/>
              <a:t>Debt vs. </a:t>
            </a:r>
            <a:r>
              <a:rPr lang="en-US" altLang="en-US" b="1" dirty="0" smtClean="0"/>
              <a:t>Equity Financing</a:t>
            </a:r>
            <a:r>
              <a:rPr lang="en-US" altLang="en-US" b="1" dirty="0"/>
              <a:t/>
            </a:r>
            <a:br>
              <a:rPr lang="en-US" altLang="en-US" b="1" dirty="0"/>
            </a:br>
            <a:r>
              <a:rPr lang="en-US" altLang="en-US" sz="2800" b="1" i="1" dirty="0"/>
              <a:t>(Continued)</a:t>
            </a:r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485775" y="1389062"/>
            <a:ext cx="8324850" cy="485775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en-US" altLang="en-US" sz="3200"/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647700" y="1943100"/>
            <a:ext cx="800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b="1" u="sng" dirty="0"/>
              <a:t>Disadvantages of Debt Financing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Can be difficult to obtain for a risky project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Taking on too much debt can be a burden on your cash flows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If the funds aren’t used properly, it may be difficult for the business to repay the loan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If it is a “demand” loan, it can be called by the lender at any time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The lender may require you to provide a personal guarantee for the loan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Lenders will often insist on certain restrictions being put into place</a:t>
            </a:r>
          </a:p>
        </p:txBody>
      </p:sp>
    </p:spTree>
    <p:extLst>
      <p:ext uri="{BB962C8B-B14F-4D97-AF65-F5344CB8AC3E}">
        <p14:creationId xmlns:p14="http://schemas.microsoft.com/office/powerpoint/2010/main" val="295106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00150"/>
          </a:xfrm>
        </p:spPr>
        <p:txBody>
          <a:bodyPr/>
          <a:lstStyle/>
          <a:p>
            <a:r>
              <a:rPr lang="en-US" altLang="en-US" b="1" dirty="0"/>
              <a:t>Debt vs. </a:t>
            </a:r>
            <a:r>
              <a:rPr lang="en-US" altLang="en-US" b="1" dirty="0" smtClean="0"/>
              <a:t>Equity Financing</a:t>
            </a:r>
            <a:r>
              <a:rPr lang="en-US" altLang="en-US" b="1" dirty="0"/>
              <a:t/>
            </a:r>
            <a:br>
              <a:rPr lang="en-US" altLang="en-US" b="1" dirty="0"/>
            </a:br>
            <a:r>
              <a:rPr lang="en-US" altLang="en-US" sz="2800" b="1" i="1" dirty="0"/>
              <a:t>(Continued)</a:t>
            </a:r>
            <a:endParaRPr lang="en-US" altLang="en-US" b="1" dirty="0"/>
          </a:p>
        </p:txBody>
      </p:sp>
      <p:sp>
        <p:nvSpPr>
          <p:cNvPr id="191491" name="Rectangle 3"/>
          <p:cNvSpPr>
            <a:spLocks noChangeArrowheads="1"/>
          </p:cNvSpPr>
          <p:nvPr/>
        </p:nvSpPr>
        <p:spPr bwMode="auto">
          <a:xfrm>
            <a:off x="466725" y="1594701"/>
            <a:ext cx="8382000" cy="45720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819150" y="1851188"/>
            <a:ext cx="767715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400" b="1" u="sng" dirty="0"/>
              <a:t>Advantages of Equity Financing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An appropriate investor can contribute expertise, contacts, and new business as well as money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Equity may be the only option to finance high-risk ventures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Equity can be used to fund larger projects with longer time frames</a:t>
            </a:r>
          </a:p>
        </p:txBody>
      </p:sp>
    </p:spTree>
    <p:extLst>
      <p:ext uri="{BB962C8B-B14F-4D97-AF65-F5344CB8AC3E}">
        <p14:creationId xmlns:p14="http://schemas.microsoft.com/office/powerpoint/2010/main" val="161622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3850"/>
            <a:ext cx="7772400" cy="1123950"/>
          </a:xfrm>
        </p:spPr>
        <p:txBody>
          <a:bodyPr/>
          <a:lstStyle/>
          <a:p>
            <a:r>
              <a:rPr lang="en-US" altLang="en-US" b="1" dirty="0"/>
              <a:t>Debt vs. </a:t>
            </a:r>
            <a:r>
              <a:rPr lang="en-US" altLang="en-US" b="1" dirty="0" smtClean="0"/>
              <a:t>Equity </a:t>
            </a:r>
            <a:r>
              <a:rPr lang="en-US" altLang="en-US" b="1" dirty="0" err="1" smtClean="0"/>
              <a:t>Finacing</a:t>
            </a:r>
            <a:r>
              <a:rPr lang="en-US" altLang="en-US" b="1" dirty="0"/>
              <a:t/>
            </a:r>
            <a:br>
              <a:rPr lang="en-US" altLang="en-US" b="1" dirty="0"/>
            </a:br>
            <a:r>
              <a:rPr lang="en-US" altLang="en-US" sz="2800" b="1" i="1" dirty="0"/>
              <a:t>(Continued)</a:t>
            </a:r>
            <a:endParaRPr lang="en-US" altLang="en-US" b="1" dirty="0"/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476250" y="1516930"/>
            <a:ext cx="8191500" cy="4686300"/>
          </a:xfrm>
          <a:prstGeom prst="rect">
            <a:avLst/>
          </a:prstGeom>
          <a:solidFill>
            <a:srgbClr val="CCFED8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723900" y="2171700"/>
            <a:ext cx="769620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400" b="1" u="sng"/>
              <a:t>Disadvantages of Equity Financing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You may have to give up some ownership and control of the business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There is always the danger of incompatibility and disagreement among the investors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/>
              <a:t>It is much more difficult to terminate the relationship in disagreements occur</a:t>
            </a:r>
          </a:p>
        </p:txBody>
      </p:sp>
    </p:spTree>
    <p:extLst>
      <p:ext uri="{BB962C8B-B14F-4D97-AF65-F5344CB8AC3E}">
        <p14:creationId xmlns:p14="http://schemas.microsoft.com/office/powerpoint/2010/main" val="106968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628650" y="974759"/>
            <a:ext cx="7556500" cy="5045075"/>
          </a:xfrm>
          <a:prstGeom prst="rect">
            <a:avLst/>
          </a:prstGeom>
          <a:solidFill>
            <a:srgbClr val="CCEC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>
          <a:xfrm>
            <a:off x="654050" y="261971"/>
            <a:ext cx="7531100" cy="712788"/>
          </a:xfrm>
          <a:noFill/>
          <a:ln/>
        </p:spPr>
        <p:txBody>
          <a:bodyPr/>
          <a:lstStyle/>
          <a:p>
            <a:r>
              <a:rPr lang="en-US" altLang="en-US" sz="3200" b="1" dirty="0"/>
              <a:t>Major Sources of Funds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82650" y="1141413"/>
            <a:ext cx="7048500" cy="4813300"/>
          </a:xfrm>
          <a:noFill/>
          <a:ln/>
        </p:spPr>
        <p:txBody>
          <a:bodyPr/>
          <a:lstStyle/>
          <a:p>
            <a:r>
              <a:rPr lang="en-US" altLang="en-US" sz="2000" dirty="0">
                <a:solidFill>
                  <a:schemeClr val="tx1"/>
                </a:solidFill>
              </a:rPr>
              <a:t>Personal Funds</a:t>
            </a:r>
          </a:p>
          <a:p>
            <a:r>
              <a:rPr lang="en-US" altLang="en-US" sz="2000" dirty="0">
                <a:solidFill>
                  <a:schemeClr val="tx1"/>
                </a:solidFill>
              </a:rPr>
              <a:t>“Love Money”</a:t>
            </a:r>
          </a:p>
          <a:p>
            <a:r>
              <a:rPr lang="en-US" altLang="en-US" sz="2000" dirty="0">
                <a:solidFill>
                  <a:schemeClr val="tx1"/>
                </a:solidFill>
              </a:rPr>
              <a:t>Banks and Similar Institutions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Operating Loans (Line of Credit)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Term Loans</a:t>
            </a:r>
          </a:p>
          <a:p>
            <a:r>
              <a:rPr lang="en-US" altLang="en-US" sz="2000" dirty="0">
                <a:solidFill>
                  <a:schemeClr val="tx1"/>
                </a:solidFill>
              </a:rPr>
              <a:t>Federal Government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Canada Small Business Financing Program (CSBFA)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Industrial Research Assistance Program (IRAP)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Community Futures Development Corporations (CFDC)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Women’s Enterprise Initiative Loan Program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Aboriginal Business Canada – Youth Entrepreneurship</a:t>
            </a:r>
          </a:p>
          <a:p>
            <a:pPr lvl="1"/>
            <a:r>
              <a:rPr lang="en-US" altLang="en-US" sz="2000" dirty="0">
                <a:solidFill>
                  <a:schemeClr val="tx1"/>
                </a:solidFill>
              </a:rPr>
              <a:t>Business Development Bank of Canada (BDC)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7086600" y="6257925"/>
            <a:ext cx="995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en-US" sz="1400" i="1"/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7081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4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14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14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771525" y="1087880"/>
            <a:ext cx="7594600" cy="4826000"/>
          </a:xfrm>
          <a:prstGeom prst="rect">
            <a:avLst/>
          </a:prstGeom>
          <a:solidFill>
            <a:srgbClr val="CCECFF"/>
          </a:solidFill>
          <a:ln w="38099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1346200" y="1208988"/>
            <a:ext cx="644525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585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875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7165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2885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8605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4325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0045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dirty="0"/>
              <a:t>Provincial Government Programs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dirty="0"/>
              <a:t>Venture Capital and “Angel” Investors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dirty="0"/>
              <a:t>Other Sources of Financing (Bootstrapping)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Personal Credit Cards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Canadian Youth Business Foundation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Suppliers’ Trade Credit and Inventory Buying Plans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Leasing vs. Buying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Negotiated Leasehold Improvements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n-US" dirty="0"/>
              <a:t>Advance Payment from Customers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54050" y="261971"/>
            <a:ext cx="7531100" cy="712788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 smtClean="0"/>
              <a:t>Major Sources of Funds </a:t>
            </a:r>
            <a:r>
              <a:rPr lang="en-US" altLang="en-US" sz="3200" b="1" dirty="0" err="1" smtClean="0"/>
              <a:t>cont</a:t>
            </a:r>
            <a:r>
              <a:rPr lang="en-US" altLang="en-US" sz="3200" b="1" dirty="0" smtClean="0"/>
              <a:t>…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3840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38150" y="171450"/>
            <a:ext cx="8324850" cy="971550"/>
          </a:xfrm>
        </p:spPr>
        <p:txBody>
          <a:bodyPr/>
          <a:lstStyle/>
          <a:p>
            <a:r>
              <a:rPr lang="en-US" altLang="en-US" sz="4000" b="1" dirty="0" smtClean="0"/>
              <a:t>Dealing with banks</a:t>
            </a:r>
            <a:endParaRPr lang="en-US" altLang="en-US" sz="4000" b="1" dirty="0"/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485775" y="947197"/>
            <a:ext cx="8210550" cy="4275252"/>
          </a:xfrm>
          <a:prstGeom prst="rect">
            <a:avLst/>
          </a:prstGeom>
          <a:solidFill>
            <a:srgbClr val="FCFE96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970372" y="1143000"/>
            <a:ext cx="74676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400" dirty="0"/>
              <a:t>Know what your banker is looking for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Don’t “tell” your banker, “show” </a:t>
            </a:r>
            <a:r>
              <a:rPr lang="en-US" altLang="en-US" sz="2400" dirty="0" smtClean="0"/>
              <a:t>her</a:t>
            </a:r>
            <a:endParaRPr lang="en-US" altLang="en-US" sz="2400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Interview your banker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Passion makes perfect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Ask for more money than you need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Get your banker involved in your business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Increase your credit when you don’t need it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5899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 build="p" autoUpdateAnimBg="0"/>
    </p:bldLst>
  </p:timing>
</p:sld>
</file>

<file path=ppt/theme/theme1.xml><?xml version="1.0" encoding="utf-8"?>
<a:theme xmlns:a="http://schemas.openxmlformats.org/drawingml/2006/main" name="cn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7703</TotalTime>
  <Words>897</Words>
  <Application>Microsoft Office PowerPoint</Application>
  <PresentationFormat>On-screen Show (4:3)</PresentationFormat>
  <Paragraphs>379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Symbol</vt:lpstr>
      <vt:lpstr>cna2</vt:lpstr>
      <vt:lpstr>PowerPoint Presentation</vt:lpstr>
      <vt:lpstr>Sources of Financing</vt:lpstr>
      <vt:lpstr>Debt vs. Equity Financing</vt:lpstr>
      <vt:lpstr>Debt vs. Equity Financing (Continued)</vt:lpstr>
      <vt:lpstr>Debt vs. Equity Financing (Continued)</vt:lpstr>
      <vt:lpstr>Debt vs. Equity Finacing (Continued)</vt:lpstr>
      <vt:lpstr>Major Sources of Funds</vt:lpstr>
      <vt:lpstr>PowerPoint Presentation</vt:lpstr>
      <vt:lpstr>Dealing with banks</vt:lpstr>
      <vt:lpstr>Estimating Operating Results</vt:lpstr>
      <vt:lpstr>Sample Pro Forma Income Statement</vt:lpstr>
      <vt:lpstr>Completed Pro Forma Income Statement</vt:lpstr>
      <vt:lpstr>PowerPoint Presentation</vt:lpstr>
      <vt:lpstr>Determining Your Cash Flow</vt:lpstr>
      <vt:lpstr>PowerPoint Presentation</vt:lpstr>
      <vt:lpstr>PowerPoint Presentation</vt:lpstr>
      <vt:lpstr>PowerPoint Presentation</vt:lpstr>
      <vt:lpstr>Sample Cash Flow Forecast</vt:lpstr>
      <vt:lpstr>PowerPoint Presentation</vt:lpstr>
      <vt:lpstr>Sample Pro Forma Balance Sheet</vt:lpstr>
      <vt:lpstr>PowerPoint Presentation</vt:lpstr>
      <vt:lpstr>Determining Your Break-Even 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1.1 The Components of Successful Entrepreneurial Ventures</dc:title>
  <dc:creator>Chris Spafford</dc:creator>
  <cp:lastModifiedBy>Tilley, Paul (C'ville)</cp:lastModifiedBy>
  <cp:revision>69</cp:revision>
  <cp:lastPrinted>2002-04-30T04:11:37Z</cp:lastPrinted>
  <dcterms:created xsi:type="dcterms:W3CDTF">1999-05-05T03:10:40Z</dcterms:created>
  <dcterms:modified xsi:type="dcterms:W3CDTF">2015-02-06T18:28:14Z</dcterms:modified>
</cp:coreProperties>
</file>